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18288000" cy="10287000"/>
  <p:notesSz cx="6858000" cy="9144000"/>
  <p:embeddedFontLst>
    <p:embeddedFont>
      <p:font typeface="Open Sans Bold Bold" charset="1" panose="00000000000000000000"/>
      <p:regular r:id="rId91"/>
    </p:embeddedFont>
    <p:embeddedFont>
      <p:font typeface="Open Sans" charset="1" panose="020B0606030504020204"/>
      <p:regular r:id="rId92"/>
    </p:embeddedFont>
    <p:embeddedFont>
      <p:font typeface="Open Sauce" charset="1" panose="00000500000000000000"/>
      <p:regular r:id="rId93"/>
    </p:embeddedFont>
    <p:embeddedFont>
      <p:font typeface="Open Sans Bold" charset="1" panose="020B0806030504020204"/>
      <p:regular r:id="rId94"/>
    </p:embeddedFont>
    <p:embeddedFont>
      <p:font typeface="Open Sauce Bold" charset="1" panose="00000800000000000000"/>
      <p:regular r:id="rId95"/>
    </p:embeddedFont>
    <p:embeddedFont>
      <p:font typeface="Roboto" charset="1" panose="02000000000000000000"/>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8.png" Type="http://schemas.openxmlformats.org/officeDocument/2006/relationships/image"/><Relationship Id="rId16" Target="../media/image59.svg" Type="http://schemas.openxmlformats.org/officeDocument/2006/relationships/image"/><Relationship Id="rId17" Target="../media/image60.png" Type="http://schemas.openxmlformats.org/officeDocument/2006/relationships/image"/><Relationship Id="rId18" Target="../media/image61.svg" Type="http://schemas.openxmlformats.org/officeDocument/2006/relationships/image"/><Relationship Id="rId19" Target="../media/image62.png" Type="http://schemas.openxmlformats.org/officeDocument/2006/relationships/image"/><Relationship Id="rId2" Target="../media/image45.png" Type="http://schemas.openxmlformats.org/officeDocument/2006/relationships/image"/><Relationship Id="rId20" Target="../media/image63.sv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15" Target="../media/image70.png" Type="http://schemas.openxmlformats.org/officeDocument/2006/relationships/image"/><Relationship Id="rId16" Target="../media/image71.svg" Type="http://schemas.openxmlformats.org/officeDocument/2006/relationships/image"/><Relationship Id="rId17" Target="../media/image72.png" Type="http://schemas.openxmlformats.org/officeDocument/2006/relationships/image"/><Relationship Id="rId18" Target="../media/image73.svg" Type="http://schemas.openxmlformats.org/officeDocument/2006/relationships/image"/><Relationship Id="rId19" Target="../media/image74.png" Type="http://schemas.openxmlformats.org/officeDocument/2006/relationships/image"/><Relationship Id="rId2" Target="../media/image45.png" Type="http://schemas.openxmlformats.org/officeDocument/2006/relationships/image"/><Relationship Id="rId20" Target="../media/image75.svg" Type="http://schemas.openxmlformats.org/officeDocument/2006/relationships/image"/><Relationship Id="rId21" Target="../media/image76.png" Type="http://schemas.openxmlformats.org/officeDocument/2006/relationships/image"/><Relationship Id="rId22" Target="../media/image77.svg" Type="http://schemas.openxmlformats.org/officeDocument/2006/relationships/image"/><Relationship Id="rId23" Target="../media/image78.png" Type="http://schemas.openxmlformats.org/officeDocument/2006/relationships/image"/><Relationship Id="rId24" Target="../media/image79.sv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13" Target="../media/image72.png" Type="http://schemas.openxmlformats.org/officeDocument/2006/relationships/image"/><Relationship Id="rId14" Target="../media/image73.svg" Type="http://schemas.openxmlformats.org/officeDocument/2006/relationships/image"/><Relationship Id="rId15" Target="../media/image74.png" Type="http://schemas.openxmlformats.org/officeDocument/2006/relationships/image"/><Relationship Id="rId16" Target="../media/image75.svg" Type="http://schemas.openxmlformats.org/officeDocument/2006/relationships/image"/><Relationship Id="rId17" Target="../media/image78.png" Type="http://schemas.openxmlformats.org/officeDocument/2006/relationships/image"/><Relationship Id="rId18" Target="../media/image79.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6.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jpeg" Type="http://schemas.openxmlformats.org/officeDocument/2006/relationships/image"/><Relationship Id="rId14" Target="../media/image92.jpeg" Type="http://schemas.openxmlformats.org/officeDocument/2006/relationships/image"/><Relationship Id="rId15" Target="../media/image93.png" Type="http://schemas.openxmlformats.org/officeDocument/2006/relationships/image"/><Relationship Id="rId16" Target="../media/image94.svg" Type="http://schemas.openxmlformats.org/officeDocument/2006/relationships/image"/><Relationship Id="rId17" Target="../media/image95.png" Type="http://schemas.openxmlformats.org/officeDocument/2006/relationships/image"/><Relationship Id="rId18" Target="../media/image96.svg" Type="http://schemas.openxmlformats.org/officeDocument/2006/relationships/image"/><Relationship Id="rId19" Target="../media/image97.png" Type="http://schemas.openxmlformats.org/officeDocument/2006/relationships/image"/><Relationship Id="rId2" Target="../media/image80.png" Type="http://schemas.openxmlformats.org/officeDocument/2006/relationships/image"/><Relationship Id="rId20" Target="../media/image9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99.png" Type="http://schemas.openxmlformats.org/officeDocument/2006/relationships/image"/><Relationship Id="rId24" Target="../media/image100.svg" Type="http://schemas.openxmlformats.org/officeDocument/2006/relationships/image"/><Relationship Id="rId3" Target="../media/image81.svg" Type="http://schemas.openxmlformats.org/officeDocument/2006/relationships/image"/><Relationship Id="rId4" Target="../media/image82.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109.pn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29.png" Type="http://schemas.openxmlformats.org/officeDocument/2006/relationships/image"/><Relationship Id="rId2" Target="../media/image101.png" Type="http://schemas.openxmlformats.org/officeDocument/2006/relationships/image"/><Relationship Id="rId20" Target="../media/image30.sv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0.png" Type="http://schemas.openxmlformats.org/officeDocument/2006/relationships/image"/><Relationship Id="rId7" Target="../media/image111.pn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2.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4.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5.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16.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6.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jpeg" Type="http://schemas.openxmlformats.org/officeDocument/2006/relationships/image"/><Relationship Id="rId14" Target="../media/image118.jpeg" Type="http://schemas.openxmlformats.org/officeDocument/2006/relationships/image"/><Relationship Id="rId15" Target="../media/image93.png" Type="http://schemas.openxmlformats.org/officeDocument/2006/relationships/image"/><Relationship Id="rId16" Target="../media/image94.svg" Type="http://schemas.openxmlformats.org/officeDocument/2006/relationships/image"/><Relationship Id="rId17" Target="../media/image95.png" Type="http://schemas.openxmlformats.org/officeDocument/2006/relationships/image"/><Relationship Id="rId18" Target="../media/image96.svg" Type="http://schemas.openxmlformats.org/officeDocument/2006/relationships/image"/><Relationship Id="rId19" Target="../media/image97.png" Type="http://schemas.openxmlformats.org/officeDocument/2006/relationships/image"/><Relationship Id="rId2" Target="../media/image80.png" Type="http://schemas.openxmlformats.org/officeDocument/2006/relationships/image"/><Relationship Id="rId20" Target="../media/image9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99.png" Type="http://schemas.openxmlformats.org/officeDocument/2006/relationships/image"/><Relationship Id="rId24" Target="../media/image100.svg" Type="http://schemas.openxmlformats.org/officeDocument/2006/relationships/image"/><Relationship Id="rId25" Target="../media/image119.png" Type="http://schemas.openxmlformats.org/officeDocument/2006/relationships/image"/><Relationship Id="rId3" Target="../media/image81.svg" Type="http://schemas.openxmlformats.org/officeDocument/2006/relationships/image"/><Relationship Id="rId4" Target="../media/image117.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11" Target="../media/image104.svg" Type="http://schemas.openxmlformats.org/officeDocument/2006/relationships/image"/><Relationship Id="rId12" Target="../media/image120.pn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29.png" Type="http://schemas.openxmlformats.org/officeDocument/2006/relationships/image"/><Relationship Id="rId2" Target="../media/image101.png" Type="http://schemas.openxmlformats.org/officeDocument/2006/relationships/image"/><Relationship Id="rId20" Target="../media/image30.svg" Type="http://schemas.openxmlformats.org/officeDocument/2006/relationships/image"/><Relationship Id="rId3" Target="../media/image10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07.png" Type="http://schemas.openxmlformats.org/officeDocument/2006/relationships/image"/><Relationship Id="rId7" Target="../media/image108.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6.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jpeg" Type="http://schemas.openxmlformats.org/officeDocument/2006/relationships/image"/><Relationship Id="rId14" Target="../media/image123.jpeg" Type="http://schemas.openxmlformats.org/officeDocument/2006/relationships/image"/><Relationship Id="rId15" Target="../media/image93.png" Type="http://schemas.openxmlformats.org/officeDocument/2006/relationships/image"/><Relationship Id="rId16" Target="../media/image94.svg" Type="http://schemas.openxmlformats.org/officeDocument/2006/relationships/image"/><Relationship Id="rId17" Target="../media/image95.png" Type="http://schemas.openxmlformats.org/officeDocument/2006/relationships/image"/><Relationship Id="rId18" Target="../media/image96.svg" Type="http://schemas.openxmlformats.org/officeDocument/2006/relationships/image"/><Relationship Id="rId19" Target="../media/image97.png" Type="http://schemas.openxmlformats.org/officeDocument/2006/relationships/image"/><Relationship Id="rId2" Target="../media/image80.png" Type="http://schemas.openxmlformats.org/officeDocument/2006/relationships/image"/><Relationship Id="rId20" Target="../media/image9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99.png" Type="http://schemas.openxmlformats.org/officeDocument/2006/relationships/image"/><Relationship Id="rId24" Target="../media/image100.svg" Type="http://schemas.openxmlformats.org/officeDocument/2006/relationships/image"/><Relationship Id="rId3" Target="../media/image81.svg" Type="http://schemas.openxmlformats.org/officeDocument/2006/relationships/image"/><Relationship Id="rId4" Target="../media/image122.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png" Type="http://schemas.openxmlformats.org/officeDocument/2006/relationships/image"/><Relationship Id="rId11" Target="../media/image106.svg" Type="http://schemas.openxmlformats.org/officeDocument/2006/relationships/image"/><Relationship Id="rId12" Target="../media/image124.pn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29.png" Type="http://schemas.openxmlformats.org/officeDocument/2006/relationships/image"/><Relationship Id="rId2" Target="../media/image101.png" Type="http://schemas.openxmlformats.org/officeDocument/2006/relationships/image"/><Relationship Id="rId20" Target="../media/image30.sv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7.png" Type="http://schemas.openxmlformats.org/officeDocument/2006/relationships/image"/><Relationship Id="rId9" Target="../media/image10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5.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6.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7.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8.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29.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30.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31.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32.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133.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8.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3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4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6.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jpeg" Type="http://schemas.openxmlformats.org/officeDocument/2006/relationships/image"/><Relationship Id="rId14" Target="../media/image123.jpeg" Type="http://schemas.openxmlformats.org/officeDocument/2006/relationships/image"/><Relationship Id="rId15" Target="../media/image93.png" Type="http://schemas.openxmlformats.org/officeDocument/2006/relationships/image"/><Relationship Id="rId16" Target="../media/image94.svg" Type="http://schemas.openxmlformats.org/officeDocument/2006/relationships/image"/><Relationship Id="rId17" Target="../media/image95.png" Type="http://schemas.openxmlformats.org/officeDocument/2006/relationships/image"/><Relationship Id="rId18" Target="../media/image96.svg" Type="http://schemas.openxmlformats.org/officeDocument/2006/relationships/image"/><Relationship Id="rId19" Target="../media/image97.png" Type="http://schemas.openxmlformats.org/officeDocument/2006/relationships/image"/><Relationship Id="rId2" Target="../media/image80.png" Type="http://schemas.openxmlformats.org/officeDocument/2006/relationships/image"/><Relationship Id="rId20" Target="../media/image9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99.png" Type="http://schemas.openxmlformats.org/officeDocument/2006/relationships/image"/><Relationship Id="rId24" Target="../media/image100.svg" Type="http://schemas.openxmlformats.org/officeDocument/2006/relationships/image"/><Relationship Id="rId3" Target="../media/image81.svg" Type="http://schemas.openxmlformats.org/officeDocument/2006/relationships/image"/><Relationship Id="rId4" Target="../media/image122.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01.png" Type="http://schemas.openxmlformats.org/officeDocument/2006/relationships/image"/><Relationship Id="rId20" Target="../media/image141.pn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5.png" Type="http://schemas.openxmlformats.org/officeDocument/2006/relationships/image"/><Relationship Id="rId9" Target="../media/image10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4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3.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3.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3.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4.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4.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4.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4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6.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6.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29.png" Type="http://schemas.openxmlformats.org/officeDocument/2006/relationships/image"/><Relationship Id="rId16" Target="../media/image30.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6.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47.pn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48.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4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1.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6.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svg" Type="http://schemas.openxmlformats.org/officeDocument/2006/relationships/image"/><Relationship Id="rId11" Target="../media/image89.png" Type="http://schemas.openxmlformats.org/officeDocument/2006/relationships/image"/><Relationship Id="rId12" Target="../media/image90.svg" Type="http://schemas.openxmlformats.org/officeDocument/2006/relationships/image"/><Relationship Id="rId13" Target="../media/image91.jpeg" Type="http://schemas.openxmlformats.org/officeDocument/2006/relationships/image"/><Relationship Id="rId14" Target="../media/image123.jpeg" Type="http://schemas.openxmlformats.org/officeDocument/2006/relationships/image"/><Relationship Id="rId15" Target="../media/image93.png" Type="http://schemas.openxmlformats.org/officeDocument/2006/relationships/image"/><Relationship Id="rId16" Target="../media/image94.svg" Type="http://schemas.openxmlformats.org/officeDocument/2006/relationships/image"/><Relationship Id="rId17" Target="../media/image95.png" Type="http://schemas.openxmlformats.org/officeDocument/2006/relationships/image"/><Relationship Id="rId18" Target="../media/image96.svg" Type="http://schemas.openxmlformats.org/officeDocument/2006/relationships/image"/><Relationship Id="rId19" Target="../media/image97.png" Type="http://schemas.openxmlformats.org/officeDocument/2006/relationships/image"/><Relationship Id="rId2" Target="../media/image80.png" Type="http://schemas.openxmlformats.org/officeDocument/2006/relationships/image"/><Relationship Id="rId20" Target="../media/image9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99.png" Type="http://schemas.openxmlformats.org/officeDocument/2006/relationships/image"/><Relationship Id="rId24" Target="../media/image100.svg" Type="http://schemas.openxmlformats.org/officeDocument/2006/relationships/image"/><Relationship Id="rId3" Target="../media/image81.svg" Type="http://schemas.openxmlformats.org/officeDocument/2006/relationships/image"/><Relationship Id="rId4" Target="../media/image122.jpeg" Type="http://schemas.openxmlformats.org/officeDocument/2006/relationships/image"/><Relationship Id="rId5" Target="../media/image83.png" Type="http://schemas.openxmlformats.org/officeDocument/2006/relationships/image"/><Relationship Id="rId6" Target="../media/image84.svg" Type="http://schemas.openxmlformats.org/officeDocument/2006/relationships/image"/><Relationship Id="rId7" Target="../media/image85.png" Type="http://schemas.openxmlformats.org/officeDocument/2006/relationships/image"/><Relationship Id="rId8" Target="../media/image86.svg" Type="http://schemas.openxmlformats.org/officeDocument/2006/relationships/image"/><Relationship Id="rId9" Target="../media/image87.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6.svg" Type="http://schemas.openxmlformats.org/officeDocument/2006/relationships/image"/><Relationship Id="rId11" Target="../media/image107.png" Type="http://schemas.openxmlformats.org/officeDocument/2006/relationships/image"/><Relationship Id="rId12" Target="../media/image108.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29.png" Type="http://schemas.openxmlformats.org/officeDocument/2006/relationships/image"/><Relationship Id="rId2" Target="../media/image101.png" Type="http://schemas.openxmlformats.org/officeDocument/2006/relationships/image"/><Relationship Id="rId20" Target="../media/image30.svg" Type="http://schemas.openxmlformats.org/officeDocument/2006/relationships/image"/><Relationship Id="rId3" Target="../media/image102.svg" Type="http://schemas.openxmlformats.org/officeDocument/2006/relationships/image"/><Relationship Id="rId4" Target="../media/image103.png" Type="http://schemas.openxmlformats.org/officeDocument/2006/relationships/image"/><Relationship Id="rId5" Target="../media/image104.svg" Type="http://schemas.openxmlformats.org/officeDocument/2006/relationships/image"/><Relationship Id="rId6" Target="../media/image152.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05.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3.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7.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5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57.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8.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9.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6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61.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62.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07.png" Type="http://schemas.openxmlformats.org/officeDocument/2006/relationships/image"/><Relationship Id="rId5" Target="../media/image108.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71.png" Type="http://schemas.openxmlformats.org/officeDocument/2006/relationships/image"/><Relationship Id="rId13" Target="../media/image172.svg" Type="http://schemas.openxmlformats.org/officeDocument/2006/relationships/image"/><Relationship Id="rId14" Target="../media/image173.png" Type="http://schemas.openxmlformats.org/officeDocument/2006/relationships/image"/><Relationship Id="rId15" Target="../media/image174.svg" Type="http://schemas.openxmlformats.org/officeDocument/2006/relationships/image"/><Relationship Id="rId16" Target="../media/image175.jpeg" Type="http://schemas.openxmlformats.org/officeDocument/2006/relationships/image"/><Relationship Id="rId17" Target="../media/image176.png" Type="http://schemas.openxmlformats.org/officeDocument/2006/relationships/image"/><Relationship Id="rId18" Target="../media/image177.svg" Type="http://schemas.openxmlformats.org/officeDocument/2006/relationships/image"/><Relationship Id="rId19" Target="../media/image2.png" Type="http://schemas.openxmlformats.org/officeDocument/2006/relationships/image"/><Relationship Id="rId2" Target="../media/image163.png" Type="http://schemas.openxmlformats.org/officeDocument/2006/relationships/image"/><Relationship Id="rId3" Target="../media/image164.svg" Type="http://schemas.openxmlformats.org/officeDocument/2006/relationships/image"/><Relationship Id="rId4" Target="../media/image165.png" Type="http://schemas.openxmlformats.org/officeDocument/2006/relationships/image"/><Relationship Id="rId5" Target="../media/image166.svg" Type="http://schemas.openxmlformats.org/officeDocument/2006/relationships/image"/><Relationship Id="rId6" Target="../media/image167.png" Type="http://schemas.openxmlformats.org/officeDocument/2006/relationships/image"/><Relationship Id="rId7" Target="../media/image168.svg" Type="http://schemas.openxmlformats.org/officeDocument/2006/relationships/image"/><Relationship Id="rId8" Target="../media/image169.png" Type="http://schemas.openxmlformats.org/officeDocument/2006/relationships/image"/><Relationship Id="rId9" Target="../media/image170.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71.png" Type="http://schemas.openxmlformats.org/officeDocument/2006/relationships/image"/><Relationship Id="rId7" Target="../media/image17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18" Target="../media/image59.svg" Type="http://schemas.openxmlformats.org/officeDocument/2006/relationships/image"/><Relationship Id="rId19" Target="../media/image60.png" Type="http://schemas.openxmlformats.org/officeDocument/2006/relationships/image"/><Relationship Id="rId2" Target="../media/image45.png" Type="http://schemas.openxmlformats.org/officeDocument/2006/relationships/image"/><Relationship Id="rId20" Target="../media/image61.svg" Type="http://schemas.openxmlformats.org/officeDocument/2006/relationships/image"/><Relationship Id="rId21" Target="../media/image62.png" Type="http://schemas.openxmlformats.org/officeDocument/2006/relationships/image"/><Relationship Id="rId22" Target="../media/image63.svg" Type="http://schemas.openxmlformats.org/officeDocument/2006/relationships/image"/><Relationship Id="rId23" Target="../media/image64.png" Type="http://schemas.openxmlformats.org/officeDocument/2006/relationships/image"/><Relationship Id="rId24" Target="../media/image65.svg" Type="http://schemas.openxmlformats.org/officeDocument/2006/relationships/image"/><Relationship Id="rId25" Target="../media/image66.png" Type="http://schemas.openxmlformats.org/officeDocument/2006/relationships/image"/><Relationship Id="rId26" Target="../media/image67.svg" Type="http://schemas.openxmlformats.org/officeDocument/2006/relationships/image"/><Relationship Id="rId3" Target="../media/image46.svg" Type="http://schemas.openxmlformats.org/officeDocument/2006/relationships/image"/><Relationship Id="rId4" Target="../media/image47.jpe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Freeform 3" id="3"/>
          <p:cNvSpPr/>
          <p:nvPr/>
        </p:nvSpPr>
        <p:spPr>
          <a:xfrm flipH="false" flipV="false" rot="0">
            <a:off x="14257397" y="2317525"/>
            <a:ext cx="3001903" cy="3114622"/>
          </a:xfrm>
          <a:custGeom>
            <a:avLst/>
            <a:gdLst/>
            <a:ahLst/>
            <a:cxnLst/>
            <a:rect r="r" b="b" t="t" l="l"/>
            <a:pathLst>
              <a:path h="3114622" w="3001903">
                <a:moveTo>
                  <a:pt x="0" y="0"/>
                </a:moveTo>
                <a:lnTo>
                  <a:pt x="3001903" y="0"/>
                </a:lnTo>
                <a:lnTo>
                  <a:pt x="3001903" y="3114622"/>
                </a:lnTo>
                <a:lnTo>
                  <a:pt x="0" y="3114622"/>
                </a:lnTo>
                <a:lnTo>
                  <a:pt x="0" y="0"/>
                </a:lnTo>
                <a:close/>
              </a:path>
            </a:pathLst>
          </a:custGeom>
          <a:blipFill>
            <a:blip r:embed="rId3"/>
            <a:stretch>
              <a:fillRect l="0" t="0" r="0" b="0"/>
            </a:stretch>
          </a:blipFill>
        </p:spPr>
      </p:sp>
      <p:sp>
        <p:nvSpPr>
          <p:cNvPr name="TextBox 4" id="4"/>
          <p:cNvSpPr txBox="true"/>
          <p:nvPr/>
        </p:nvSpPr>
        <p:spPr>
          <a:xfrm rot="0">
            <a:off x="7672413" y="7382180"/>
            <a:ext cx="9586887" cy="1235658"/>
          </a:xfrm>
          <a:prstGeom prst="rect">
            <a:avLst/>
          </a:prstGeom>
        </p:spPr>
        <p:txBody>
          <a:bodyPr anchor="t" rtlCol="false" tIns="0" lIns="0" bIns="0" rIns="0">
            <a:spAutoFit/>
          </a:bodyPr>
          <a:lstStyle/>
          <a:p>
            <a:pPr algn="r">
              <a:lnSpc>
                <a:spcPts val="9307"/>
              </a:lnSpc>
            </a:pPr>
            <a:r>
              <a:rPr lang="en-US" b="true" sz="8863" spc="124">
                <a:solidFill>
                  <a:srgbClr val="FFFFFF"/>
                </a:solidFill>
                <a:latin typeface="Open Sans Bold Bold"/>
                <a:ea typeface="Open Sans Bold Bold"/>
                <a:cs typeface="Open Sans Bold Bold"/>
                <a:sym typeface="Open Sans Bold Bold"/>
              </a:rPr>
              <a:t>CRIPTOMOEDAS</a:t>
            </a:r>
          </a:p>
        </p:txBody>
      </p:sp>
      <p:sp>
        <p:nvSpPr>
          <p:cNvPr name="TextBox 5" id="5"/>
          <p:cNvSpPr txBox="true"/>
          <p:nvPr/>
        </p:nvSpPr>
        <p:spPr>
          <a:xfrm rot="0">
            <a:off x="8508869" y="6032222"/>
            <a:ext cx="8750431" cy="1235658"/>
          </a:xfrm>
          <a:prstGeom prst="rect">
            <a:avLst/>
          </a:prstGeom>
        </p:spPr>
        <p:txBody>
          <a:bodyPr anchor="t" rtlCol="false" tIns="0" lIns="0" bIns="0" rIns="0">
            <a:spAutoFit/>
          </a:bodyPr>
          <a:lstStyle/>
          <a:p>
            <a:pPr algn="r">
              <a:lnSpc>
                <a:spcPts val="9307"/>
              </a:lnSpc>
            </a:pPr>
            <a:r>
              <a:rPr lang="en-US" b="true" sz="8863" spc="124">
                <a:solidFill>
                  <a:srgbClr val="FFDE59"/>
                </a:solidFill>
                <a:latin typeface="Open Sans Bold Bold"/>
                <a:ea typeface="Open Sans Bold Bold"/>
                <a:cs typeface="Open Sans Bold Bold"/>
                <a:sym typeface="Open Sans Bold Bold"/>
              </a:rPr>
              <a:t>PORTAL DE</a:t>
            </a:r>
          </a:p>
        </p:txBody>
      </p:sp>
      <p:sp>
        <p:nvSpPr>
          <p:cNvPr name="TextBox 6" id="6"/>
          <p:cNvSpPr txBox="true"/>
          <p:nvPr/>
        </p:nvSpPr>
        <p:spPr>
          <a:xfrm rot="0">
            <a:off x="8508869" y="8885555"/>
            <a:ext cx="8750431" cy="372745"/>
          </a:xfrm>
          <a:prstGeom prst="rect">
            <a:avLst/>
          </a:prstGeom>
        </p:spPr>
        <p:txBody>
          <a:bodyPr anchor="t" rtlCol="false" tIns="0" lIns="0" bIns="0" rIns="0">
            <a:spAutoFit/>
          </a:bodyPr>
          <a:lstStyle/>
          <a:p>
            <a:pPr algn="r">
              <a:lnSpc>
                <a:spcPts val="3079"/>
              </a:lnSpc>
              <a:spcBef>
                <a:spcPct val="0"/>
              </a:spcBef>
            </a:pPr>
            <a:r>
              <a:rPr lang="en-US" sz="2199" spc="81">
                <a:solidFill>
                  <a:srgbClr val="FFFFFF"/>
                </a:solidFill>
                <a:latin typeface="Open Sans"/>
                <a:ea typeface="Open Sans"/>
                <a:cs typeface="Open Sans"/>
                <a:sym typeface="Open Sans"/>
              </a:rPr>
              <a:t>O FUTURO É DIGITAL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6332250" cy="4691102"/>
          </a:xfrm>
          <a:custGeom>
            <a:avLst/>
            <a:gdLst/>
            <a:ahLst/>
            <a:cxnLst/>
            <a:rect r="r" b="b" t="t" l="l"/>
            <a:pathLst>
              <a:path h="4691102" w="6332250">
                <a:moveTo>
                  <a:pt x="0" y="0"/>
                </a:moveTo>
                <a:lnTo>
                  <a:pt x="6332250" y="0"/>
                </a:lnTo>
                <a:lnTo>
                  <a:pt x="6332250" y="4691102"/>
                </a:lnTo>
                <a:lnTo>
                  <a:pt x="0" y="4691102"/>
                </a:lnTo>
                <a:lnTo>
                  <a:pt x="0" y="0"/>
                </a:lnTo>
                <a:close/>
              </a:path>
            </a:pathLst>
          </a:custGeom>
          <a:blipFill>
            <a:blip r:embed="rId4"/>
            <a:stretch>
              <a:fillRect l="-15851" t="0" r="-15851"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442568" y="462600"/>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80030" y="4844054"/>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780030" y="682833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780030" y="654543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780030" y="626254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780030" y="597964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780030" y="5692748"/>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780030" y="540985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80030" y="512695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8530669" y="1391586"/>
            <a:ext cx="1117500" cy="1117500"/>
          </a:xfrm>
          <a:custGeom>
            <a:avLst/>
            <a:gdLst/>
            <a:ahLst/>
            <a:cxnLst/>
            <a:rect r="r" b="b" t="t" l="l"/>
            <a:pathLst>
              <a:path h="1117500" w="1117500">
                <a:moveTo>
                  <a:pt x="0" y="0"/>
                </a:moveTo>
                <a:lnTo>
                  <a:pt x="1117500" y="0"/>
                </a:lnTo>
                <a:lnTo>
                  <a:pt x="1117500" y="1117499"/>
                </a:lnTo>
                <a:lnTo>
                  <a:pt x="0" y="111749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1587599" y="3221146"/>
            <a:ext cx="1216404" cy="1216404"/>
          </a:xfrm>
          <a:custGeom>
            <a:avLst/>
            <a:gdLst/>
            <a:ahLst/>
            <a:cxnLst/>
            <a:rect r="r" b="b" t="t" l="l"/>
            <a:pathLst>
              <a:path h="1216404" w="1216404">
                <a:moveTo>
                  <a:pt x="0" y="0"/>
                </a:moveTo>
                <a:lnTo>
                  <a:pt x="1216404" y="0"/>
                </a:lnTo>
                <a:lnTo>
                  <a:pt x="1216404" y="1216404"/>
                </a:lnTo>
                <a:lnTo>
                  <a:pt x="0" y="12164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8530669" y="5064069"/>
            <a:ext cx="1128152" cy="1128152"/>
          </a:xfrm>
          <a:custGeom>
            <a:avLst/>
            <a:gdLst/>
            <a:ahLst/>
            <a:cxnLst/>
            <a:rect r="r" b="b" t="t" l="l"/>
            <a:pathLst>
              <a:path h="1128152" w="1128152">
                <a:moveTo>
                  <a:pt x="0" y="0"/>
                </a:moveTo>
                <a:lnTo>
                  <a:pt x="1128152" y="0"/>
                </a:lnTo>
                <a:lnTo>
                  <a:pt x="1128152" y="1128152"/>
                </a:lnTo>
                <a:lnTo>
                  <a:pt x="0" y="11281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11587599" y="6641227"/>
            <a:ext cx="1196778" cy="1196778"/>
          </a:xfrm>
          <a:custGeom>
            <a:avLst/>
            <a:gdLst/>
            <a:ahLst/>
            <a:cxnLst/>
            <a:rect r="r" b="b" t="t" l="l"/>
            <a:pathLst>
              <a:path h="1196778" w="1196778">
                <a:moveTo>
                  <a:pt x="0" y="0"/>
                </a:moveTo>
                <a:lnTo>
                  <a:pt x="1196778" y="0"/>
                </a:lnTo>
                <a:lnTo>
                  <a:pt x="1196778" y="1196777"/>
                </a:lnTo>
                <a:lnTo>
                  <a:pt x="0" y="119677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8530669" y="8413751"/>
            <a:ext cx="1128152" cy="1128152"/>
          </a:xfrm>
          <a:custGeom>
            <a:avLst/>
            <a:gdLst/>
            <a:ahLst/>
            <a:cxnLst/>
            <a:rect r="r" b="b" t="t" l="l"/>
            <a:pathLst>
              <a:path h="1128152" w="1128152">
                <a:moveTo>
                  <a:pt x="0" y="0"/>
                </a:moveTo>
                <a:lnTo>
                  <a:pt x="1128152" y="0"/>
                </a:lnTo>
                <a:lnTo>
                  <a:pt x="1128152" y="1128152"/>
                </a:lnTo>
                <a:lnTo>
                  <a:pt x="0" y="11281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9" id="19"/>
          <p:cNvSpPr txBox="true"/>
          <p:nvPr/>
        </p:nvSpPr>
        <p:spPr>
          <a:xfrm rot="0">
            <a:off x="1028700" y="6111566"/>
            <a:ext cx="6332230" cy="1716913"/>
          </a:xfrm>
          <a:prstGeom prst="rect">
            <a:avLst/>
          </a:prstGeom>
        </p:spPr>
        <p:txBody>
          <a:bodyPr anchor="t" rtlCol="false" tIns="0" lIns="0" bIns="0" rIns="0">
            <a:spAutoFit/>
          </a:bodyPr>
          <a:lstStyle/>
          <a:p>
            <a:pPr algn="ctr">
              <a:lnSpc>
                <a:spcPts val="6776"/>
              </a:lnSpc>
            </a:pPr>
            <a:r>
              <a:rPr lang="en-US" b="true" sz="5600">
                <a:solidFill>
                  <a:srgbClr val="000000"/>
                </a:solidFill>
                <a:latin typeface="Open Sans Bold Bold"/>
                <a:ea typeface="Open Sans Bold Bold"/>
                <a:cs typeface="Open Sans Bold Bold"/>
                <a:sym typeface="Open Sans Bold Bold"/>
              </a:rPr>
              <a:t>REQUISITOS FUNCIONAIS</a:t>
            </a:r>
          </a:p>
        </p:txBody>
      </p:sp>
      <p:sp>
        <p:nvSpPr>
          <p:cNvPr name="TextBox 20" id="20"/>
          <p:cNvSpPr txBox="true"/>
          <p:nvPr/>
        </p:nvSpPr>
        <p:spPr>
          <a:xfrm rot="0">
            <a:off x="9854523" y="1249561"/>
            <a:ext cx="4947770" cy="1186515"/>
          </a:xfrm>
          <a:prstGeom prst="rect">
            <a:avLst/>
          </a:prstGeom>
        </p:spPr>
        <p:txBody>
          <a:bodyPr anchor="t" rtlCol="false" tIns="0" lIns="0" bIns="0" rIns="0">
            <a:spAutoFit/>
          </a:bodyPr>
          <a:lstStyle/>
          <a:p>
            <a:pPr algn="l">
              <a:lnSpc>
                <a:spcPts val="4818"/>
              </a:lnSpc>
            </a:pPr>
            <a:r>
              <a:rPr lang="en-US" sz="3128" b="true">
                <a:solidFill>
                  <a:srgbClr val="000000"/>
                </a:solidFill>
                <a:latin typeface="Open Sauce Bold"/>
                <a:ea typeface="Open Sauce Bold"/>
                <a:cs typeface="Open Sauce Bold"/>
                <a:sym typeface="Open Sauce Bold"/>
              </a:rPr>
              <a:t>Sistema de Login e Cadastro de Usuário</a:t>
            </a:r>
          </a:p>
        </p:txBody>
      </p:sp>
      <p:sp>
        <p:nvSpPr>
          <p:cNvPr name="TextBox 21" id="21"/>
          <p:cNvSpPr txBox="true"/>
          <p:nvPr/>
        </p:nvSpPr>
        <p:spPr>
          <a:xfrm rot="0">
            <a:off x="13065796" y="3110562"/>
            <a:ext cx="4370912" cy="1282254"/>
          </a:xfrm>
          <a:prstGeom prst="rect">
            <a:avLst/>
          </a:prstGeom>
        </p:spPr>
        <p:txBody>
          <a:bodyPr anchor="t" rtlCol="false" tIns="0" lIns="0" bIns="0" rIns="0">
            <a:spAutoFit/>
          </a:bodyPr>
          <a:lstStyle/>
          <a:p>
            <a:pPr algn="l">
              <a:lnSpc>
                <a:spcPts val="5244"/>
              </a:lnSpc>
            </a:pPr>
            <a:r>
              <a:rPr lang="en-US" sz="3405" b="true">
                <a:solidFill>
                  <a:srgbClr val="000000"/>
                </a:solidFill>
                <a:latin typeface="Open Sauce Bold"/>
                <a:ea typeface="Open Sauce Bold"/>
                <a:cs typeface="Open Sauce Bold"/>
                <a:sym typeface="Open Sauce Bold"/>
              </a:rPr>
              <a:t>Gerenciamento de Cripto </a:t>
            </a:r>
          </a:p>
        </p:txBody>
      </p:sp>
      <p:sp>
        <p:nvSpPr>
          <p:cNvPr name="TextBox 22" id="22"/>
          <p:cNvSpPr txBox="true"/>
          <p:nvPr/>
        </p:nvSpPr>
        <p:spPr>
          <a:xfrm rot="0">
            <a:off x="285522" y="8337551"/>
            <a:ext cx="7962602" cy="906018"/>
          </a:xfrm>
          <a:prstGeom prst="rect">
            <a:avLst/>
          </a:prstGeom>
        </p:spPr>
        <p:txBody>
          <a:bodyPr anchor="t" rtlCol="false" tIns="0" lIns="0" bIns="0" rIns="0">
            <a:spAutoFit/>
          </a:bodyPr>
          <a:lstStyle/>
          <a:p>
            <a:pPr algn="just">
              <a:lnSpc>
                <a:spcPts val="3695"/>
              </a:lnSpc>
            </a:pPr>
            <a:r>
              <a:rPr lang="en-US" sz="2399">
                <a:solidFill>
                  <a:srgbClr val="000000"/>
                </a:solidFill>
                <a:latin typeface="Open Sauce"/>
                <a:ea typeface="Open Sauce"/>
                <a:cs typeface="Open Sauce"/>
                <a:sym typeface="Open Sauce"/>
              </a:rPr>
              <a:t>Os requisitos funcionais selecionados para o primeiros protótipo são demonstrados ao lado. </a:t>
            </a:r>
          </a:p>
        </p:txBody>
      </p:sp>
      <p:sp>
        <p:nvSpPr>
          <p:cNvPr name="TextBox 23" id="23"/>
          <p:cNvSpPr txBox="true"/>
          <p:nvPr/>
        </p:nvSpPr>
        <p:spPr>
          <a:xfrm rot="0">
            <a:off x="9867142" y="5313267"/>
            <a:ext cx="4053796" cy="582610"/>
          </a:xfrm>
          <a:prstGeom prst="rect">
            <a:avLst/>
          </a:prstGeom>
        </p:spPr>
        <p:txBody>
          <a:bodyPr anchor="t" rtlCol="false" tIns="0" lIns="0" bIns="0" rIns="0">
            <a:spAutoFit/>
          </a:bodyPr>
          <a:lstStyle/>
          <a:p>
            <a:pPr algn="l">
              <a:lnSpc>
                <a:spcPts val="4863"/>
              </a:lnSpc>
            </a:pPr>
            <a:r>
              <a:rPr lang="en-US" sz="3158" b="true">
                <a:solidFill>
                  <a:srgbClr val="000000"/>
                </a:solidFill>
                <a:latin typeface="Open Sauce Bold"/>
                <a:ea typeface="Open Sauce Bold"/>
                <a:cs typeface="Open Sauce Bold"/>
                <a:sym typeface="Open Sauce Bold"/>
              </a:rPr>
              <a:t>Comparar Cripto</a:t>
            </a:r>
          </a:p>
        </p:txBody>
      </p:sp>
      <p:sp>
        <p:nvSpPr>
          <p:cNvPr name="TextBox 24" id="24"/>
          <p:cNvSpPr txBox="true"/>
          <p:nvPr/>
        </p:nvSpPr>
        <p:spPr>
          <a:xfrm rot="0">
            <a:off x="12958909" y="6465152"/>
            <a:ext cx="4300391" cy="1272781"/>
          </a:xfrm>
          <a:prstGeom prst="rect">
            <a:avLst/>
          </a:prstGeom>
        </p:spPr>
        <p:txBody>
          <a:bodyPr anchor="t" rtlCol="false" tIns="0" lIns="0" bIns="0" rIns="0">
            <a:spAutoFit/>
          </a:bodyPr>
          <a:lstStyle/>
          <a:p>
            <a:pPr algn="l">
              <a:lnSpc>
                <a:spcPts val="5159"/>
              </a:lnSpc>
            </a:pPr>
            <a:r>
              <a:rPr lang="en-US" sz="3350" b="true">
                <a:solidFill>
                  <a:srgbClr val="000000"/>
                </a:solidFill>
                <a:latin typeface="Open Sauce Bold"/>
                <a:ea typeface="Open Sauce Bold"/>
                <a:cs typeface="Open Sauce Bold"/>
                <a:sym typeface="Open Sauce Bold"/>
              </a:rPr>
              <a:t>Gerenciamento de Alertas</a:t>
            </a:r>
          </a:p>
        </p:txBody>
      </p:sp>
      <p:sp>
        <p:nvSpPr>
          <p:cNvPr name="TextBox 25" id="25"/>
          <p:cNvSpPr txBox="true"/>
          <p:nvPr/>
        </p:nvSpPr>
        <p:spPr>
          <a:xfrm rot="0">
            <a:off x="9867142" y="8628504"/>
            <a:ext cx="4053796" cy="582610"/>
          </a:xfrm>
          <a:prstGeom prst="rect">
            <a:avLst/>
          </a:prstGeom>
        </p:spPr>
        <p:txBody>
          <a:bodyPr anchor="t" rtlCol="false" tIns="0" lIns="0" bIns="0" rIns="0">
            <a:spAutoFit/>
          </a:bodyPr>
          <a:lstStyle/>
          <a:p>
            <a:pPr algn="l">
              <a:lnSpc>
                <a:spcPts val="4863"/>
              </a:lnSpc>
            </a:pPr>
            <a:r>
              <a:rPr lang="en-US" sz="3158" b="true">
                <a:solidFill>
                  <a:srgbClr val="000000"/>
                </a:solidFill>
                <a:latin typeface="Open Sauce Bold"/>
                <a:ea typeface="Open Sauce Bold"/>
                <a:cs typeface="Open Sauce Bold"/>
                <a:sym typeface="Open Sauce Bold"/>
              </a:rPr>
              <a:t>Visualizar Noticias</a:t>
            </a:r>
          </a:p>
        </p:txBody>
      </p:sp>
      <p:sp>
        <p:nvSpPr>
          <p:cNvPr name="TextBox 26" id="26"/>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09</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6332250" cy="4691102"/>
          </a:xfrm>
          <a:custGeom>
            <a:avLst/>
            <a:gdLst/>
            <a:ahLst/>
            <a:cxnLst/>
            <a:rect r="r" b="b" t="t" l="l"/>
            <a:pathLst>
              <a:path h="4691102" w="6332250">
                <a:moveTo>
                  <a:pt x="0" y="0"/>
                </a:moveTo>
                <a:lnTo>
                  <a:pt x="6332250" y="0"/>
                </a:lnTo>
                <a:lnTo>
                  <a:pt x="6332250" y="4691102"/>
                </a:lnTo>
                <a:lnTo>
                  <a:pt x="0" y="4691102"/>
                </a:lnTo>
                <a:lnTo>
                  <a:pt x="0" y="0"/>
                </a:lnTo>
                <a:close/>
              </a:path>
            </a:pathLst>
          </a:custGeom>
          <a:blipFill>
            <a:blip r:embed="rId4"/>
            <a:stretch>
              <a:fillRect l="-15851" t="0" r="-15851"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442568" y="462600"/>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80030" y="4844054"/>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780030" y="682833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780030" y="654543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780030" y="626254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780030" y="597964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780030" y="5692748"/>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780030" y="540985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80030" y="512695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3303622" y="7611235"/>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8565142" y="2742037"/>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3303622" y="1651835"/>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8565142" y="4667627"/>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8599614" y="6648827"/>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13303622" y="3599287"/>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0">
            <a:off x="13303622" y="5546739"/>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1" id="21"/>
          <p:cNvSpPr txBox="true"/>
          <p:nvPr/>
        </p:nvSpPr>
        <p:spPr>
          <a:xfrm rot="0">
            <a:off x="764998" y="6111566"/>
            <a:ext cx="6595932" cy="1716913"/>
          </a:xfrm>
          <a:prstGeom prst="rect">
            <a:avLst/>
          </a:prstGeom>
        </p:spPr>
        <p:txBody>
          <a:bodyPr anchor="t" rtlCol="false" tIns="0" lIns="0" bIns="0" rIns="0">
            <a:spAutoFit/>
          </a:bodyPr>
          <a:lstStyle/>
          <a:p>
            <a:pPr algn="ctr">
              <a:lnSpc>
                <a:spcPts val="6776"/>
              </a:lnSpc>
            </a:pPr>
            <a:r>
              <a:rPr lang="en-US" b="true" sz="5600">
                <a:solidFill>
                  <a:srgbClr val="000000"/>
                </a:solidFill>
                <a:latin typeface="Open Sans Bold Bold"/>
                <a:ea typeface="Open Sans Bold Bold"/>
                <a:cs typeface="Open Sans Bold Bold"/>
                <a:sym typeface="Open Sans Bold Bold"/>
              </a:rPr>
              <a:t>REQUISITOS </a:t>
            </a:r>
          </a:p>
          <a:p>
            <a:pPr algn="ctr">
              <a:lnSpc>
                <a:spcPts val="6776"/>
              </a:lnSpc>
            </a:pPr>
            <a:r>
              <a:rPr lang="en-US" b="true" sz="5600">
                <a:solidFill>
                  <a:srgbClr val="000000"/>
                </a:solidFill>
                <a:latin typeface="Open Sans Bold Bold"/>
                <a:ea typeface="Open Sans Bold Bold"/>
                <a:cs typeface="Open Sans Bold Bold"/>
                <a:sym typeface="Open Sans Bold Bold"/>
              </a:rPr>
              <a:t>NÃO-FUNCIONAIS</a:t>
            </a:r>
          </a:p>
        </p:txBody>
      </p:sp>
      <p:sp>
        <p:nvSpPr>
          <p:cNvPr name="TextBox 22" id="22"/>
          <p:cNvSpPr txBox="true"/>
          <p:nvPr/>
        </p:nvSpPr>
        <p:spPr>
          <a:xfrm rot="0">
            <a:off x="9580689" y="2637262"/>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Segurança e proteção dos dados</a:t>
            </a:r>
          </a:p>
        </p:txBody>
      </p:sp>
      <p:sp>
        <p:nvSpPr>
          <p:cNvPr name="TextBox 23" id="23"/>
          <p:cNvSpPr txBox="true"/>
          <p:nvPr/>
        </p:nvSpPr>
        <p:spPr>
          <a:xfrm rot="0">
            <a:off x="9580689" y="4544370"/>
            <a:ext cx="3633581"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Usabilidade e Experiencia do usuário</a:t>
            </a:r>
          </a:p>
        </p:txBody>
      </p:sp>
      <p:sp>
        <p:nvSpPr>
          <p:cNvPr name="TextBox 24" id="24"/>
          <p:cNvSpPr txBox="true"/>
          <p:nvPr/>
        </p:nvSpPr>
        <p:spPr>
          <a:xfrm rot="0">
            <a:off x="14285890" y="1547060"/>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Desempenho e escalabilidade</a:t>
            </a:r>
          </a:p>
        </p:txBody>
      </p:sp>
      <p:sp>
        <p:nvSpPr>
          <p:cNvPr name="TextBox 25" id="25"/>
          <p:cNvSpPr txBox="true"/>
          <p:nvPr/>
        </p:nvSpPr>
        <p:spPr>
          <a:xfrm rot="0">
            <a:off x="14285890" y="3830939"/>
            <a:ext cx="3824701"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Confiabilidade</a:t>
            </a:r>
          </a:p>
        </p:txBody>
      </p:sp>
      <p:sp>
        <p:nvSpPr>
          <p:cNvPr name="TextBox 26" id="26"/>
          <p:cNvSpPr txBox="true"/>
          <p:nvPr/>
        </p:nvSpPr>
        <p:spPr>
          <a:xfrm rot="0">
            <a:off x="285522" y="8347076"/>
            <a:ext cx="7962602"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Requisitos não funcionais definem qualidade, restrições e operação do sistema. Assim garantindo eficiência, segurança, acessibilidade e adaptabilidade para o usuário.</a:t>
            </a:r>
          </a:p>
        </p:txBody>
      </p:sp>
      <p:sp>
        <p:nvSpPr>
          <p:cNvPr name="TextBox 27" id="27"/>
          <p:cNvSpPr txBox="true"/>
          <p:nvPr/>
        </p:nvSpPr>
        <p:spPr>
          <a:xfrm rot="0">
            <a:off x="9580689" y="6800285"/>
            <a:ext cx="3080363"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Responsivo</a:t>
            </a:r>
          </a:p>
        </p:txBody>
      </p:sp>
      <p:sp>
        <p:nvSpPr>
          <p:cNvPr name="TextBox 28" id="28"/>
          <p:cNvSpPr txBox="true"/>
          <p:nvPr/>
        </p:nvSpPr>
        <p:spPr>
          <a:xfrm rot="0">
            <a:off x="14285890" y="5676517"/>
            <a:ext cx="3080363"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Manutenibilidade</a:t>
            </a:r>
          </a:p>
        </p:txBody>
      </p:sp>
      <p:sp>
        <p:nvSpPr>
          <p:cNvPr name="TextBox 29" id="29"/>
          <p:cNvSpPr txBox="true"/>
          <p:nvPr/>
        </p:nvSpPr>
        <p:spPr>
          <a:xfrm rot="0">
            <a:off x="14285890" y="7543592"/>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Suporte a múltiplos idiomas</a:t>
            </a:r>
          </a:p>
        </p:txBody>
      </p:sp>
      <p:sp>
        <p:nvSpPr>
          <p:cNvPr name="TextBox 30" id="30"/>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6332250" cy="4691102"/>
          </a:xfrm>
          <a:custGeom>
            <a:avLst/>
            <a:gdLst/>
            <a:ahLst/>
            <a:cxnLst/>
            <a:rect r="r" b="b" t="t" l="l"/>
            <a:pathLst>
              <a:path h="4691102" w="6332250">
                <a:moveTo>
                  <a:pt x="0" y="0"/>
                </a:moveTo>
                <a:lnTo>
                  <a:pt x="6332250" y="0"/>
                </a:lnTo>
                <a:lnTo>
                  <a:pt x="6332250" y="4691102"/>
                </a:lnTo>
                <a:lnTo>
                  <a:pt x="0" y="4691102"/>
                </a:lnTo>
                <a:lnTo>
                  <a:pt x="0" y="0"/>
                </a:lnTo>
                <a:close/>
              </a:path>
            </a:pathLst>
          </a:custGeom>
          <a:blipFill>
            <a:blip r:embed="rId4"/>
            <a:stretch>
              <a:fillRect l="-15851" t="0" r="-15851"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442568" y="462600"/>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80030" y="4844054"/>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780030" y="682833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780030" y="654543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780030" y="626254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780030" y="597964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780030" y="5692748"/>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780030" y="540985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80030" y="512695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8565142" y="1825937"/>
            <a:ext cx="1058208" cy="1058208"/>
          </a:xfrm>
          <a:custGeom>
            <a:avLst/>
            <a:gdLst/>
            <a:ahLst/>
            <a:cxnLst/>
            <a:rect r="r" b="b" t="t" l="l"/>
            <a:pathLst>
              <a:path h="1058208" w="1058208">
                <a:moveTo>
                  <a:pt x="0" y="0"/>
                </a:moveTo>
                <a:lnTo>
                  <a:pt x="1058207" y="0"/>
                </a:lnTo>
                <a:lnTo>
                  <a:pt x="1058207" y="1058207"/>
                </a:lnTo>
                <a:lnTo>
                  <a:pt x="0" y="10582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2092194" y="3891295"/>
            <a:ext cx="952760" cy="952760"/>
          </a:xfrm>
          <a:custGeom>
            <a:avLst/>
            <a:gdLst/>
            <a:ahLst/>
            <a:cxnLst/>
            <a:rect r="r" b="b" t="t" l="l"/>
            <a:pathLst>
              <a:path h="952760" w="952760">
                <a:moveTo>
                  <a:pt x="0" y="0"/>
                </a:moveTo>
                <a:lnTo>
                  <a:pt x="952760" y="0"/>
                </a:lnTo>
                <a:lnTo>
                  <a:pt x="952760" y="952759"/>
                </a:lnTo>
                <a:lnTo>
                  <a:pt x="0" y="952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2092194" y="7668042"/>
            <a:ext cx="1093054" cy="1093054"/>
          </a:xfrm>
          <a:custGeom>
            <a:avLst/>
            <a:gdLst/>
            <a:ahLst/>
            <a:cxnLst/>
            <a:rect r="r" b="b" t="t" l="l"/>
            <a:pathLst>
              <a:path h="1093054" w="1093054">
                <a:moveTo>
                  <a:pt x="0" y="0"/>
                </a:moveTo>
                <a:lnTo>
                  <a:pt x="1093054" y="0"/>
                </a:lnTo>
                <a:lnTo>
                  <a:pt x="1093054" y="1093054"/>
                </a:lnTo>
                <a:lnTo>
                  <a:pt x="0" y="10930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8809872" y="5683223"/>
            <a:ext cx="1112872" cy="1112872"/>
          </a:xfrm>
          <a:custGeom>
            <a:avLst/>
            <a:gdLst/>
            <a:ahLst/>
            <a:cxnLst/>
            <a:rect r="r" b="b" t="t" l="l"/>
            <a:pathLst>
              <a:path h="1112872" w="1112872">
                <a:moveTo>
                  <a:pt x="0" y="0"/>
                </a:moveTo>
                <a:lnTo>
                  <a:pt x="1112872" y="0"/>
                </a:lnTo>
                <a:lnTo>
                  <a:pt x="1112872" y="1112871"/>
                </a:lnTo>
                <a:lnTo>
                  <a:pt x="0" y="11128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8" id="18"/>
          <p:cNvSpPr txBox="true"/>
          <p:nvPr/>
        </p:nvSpPr>
        <p:spPr>
          <a:xfrm rot="0">
            <a:off x="764998" y="6111566"/>
            <a:ext cx="6595932" cy="1716913"/>
          </a:xfrm>
          <a:prstGeom prst="rect">
            <a:avLst/>
          </a:prstGeom>
        </p:spPr>
        <p:txBody>
          <a:bodyPr anchor="t" rtlCol="false" tIns="0" lIns="0" bIns="0" rIns="0">
            <a:spAutoFit/>
          </a:bodyPr>
          <a:lstStyle/>
          <a:p>
            <a:pPr algn="ctr">
              <a:lnSpc>
                <a:spcPts val="6776"/>
              </a:lnSpc>
            </a:pPr>
            <a:r>
              <a:rPr lang="en-US" b="true" sz="5600">
                <a:solidFill>
                  <a:srgbClr val="000000"/>
                </a:solidFill>
                <a:latin typeface="Open Sans Bold Bold"/>
                <a:ea typeface="Open Sans Bold Bold"/>
                <a:cs typeface="Open Sans Bold Bold"/>
                <a:sym typeface="Open Sans Bold Bold"/>
              </a:rPr>
              <a:t>REQUISITOS </a:t>
            </a:r>
          </a:p>
          <a:p>
            <a:pPr algn="ctr">
              <a:lnSpc>
                <a:spcPts val="6776"/>
              </a:lnSpc>
            </a:pPr>
            <a:r>
              <a:rPr lang="en-US" b="true" sz="5600">
                <a:solidFill>
                  <a:srgbClr val="000000"/>
                </a:solidFill>
                <a:latin typeface="Open Sans Bold Bold"/>
                <a:ea typeface="Open Sans Bold Bold"/>
                <a:cs typeface="Open Sans Bold Bold"/>
                <a:sym typeface="Open Sans Bold Bold"/>
              </a:rPr>
              <a:t>NÃO-FUNCIONAIS</a:t>
            </a:r>
          </a:p>
        </p:txBody>
      </p:sp>
      <p:sp>
        <p:nvSpPr>
          <p:cNvPr name="TextBox 19" id="19"/>
          <p:cNvSpPr txBox="true"/>
          <p:nvPr/>
        </p:nvSpPr>
        <p:spPr>
          <a:xfrm rot="0">
            <a:off x="9818755" y="1695413"/>
            <a:ext cx="3802465" cy="1119595"/>
          </a:xfrm>
          <a:prstGeom prst="rect">
            <a:avLst/>
          </a:prstGeom>
        </p:spPr>
        <p:txBody>
          <a:bodyPr anchor="t" rtlCol="false" tIns="0" lIns="0" bIns="0" rIns="0">
            <a:spAutoFit/>
          </a:bodyPr>
          <a:lstStyle/>
          <a:p>
            <a:pPr algn="l">
              <a:lnSpc>
                <a:spcPts val="4562"/>
              </a:lnSpc>
            </a:pPr>
            <a:r>
              <a:rPr lang="en-US" sz="2962" b="true">
                <a:solidFill>
                  <a:srgbClr val="000000"/>
                </a:solidFill>
                <a:latin typeface="Open Sauce Bold"/>
                <a:ea typeface="Open Sauce Bold"/>
                <a:cs typeface="Open Sauce Bold"/>
                <a:sym typeface="Open Sauce Bold"/>
              </a:rPr>
              <a:t>Segurança e proteção dos dados</a:t>
            </a:r>
          </a:p>
        </p:txBody>
      </p:sp>
      <p:sp>
        <p:nvSpPr>
          <p:cNvPr name="TextBox 20" id="20"/>
          <p:cNvSpPr txBox="true"/>
          <p:nvPr/>
        </p:nvSpPr>
        <p:spPr>
          <a:xfrm rot="0">
            <a:off x="13220888" y="3753270"/>
            <a:ext cx="4038412" cy="1007997"/>
          </a:xfrm>
          <a:prstGeom prst="rect">
            <a:avLst/>
          </a:prstGeom>
        </p:spPr>
        <p:txBody>
          <a:bodyPr anchor="t" rtlCol="false" tIns="0" lIns="0" bIns="0" rIns="0">
            <a:spAutoFit/>
          </a:bodyPr>
          <a:lstStyle/>
          <a:p>
            <a:pPr algn="l">
              <a:lnSpc>
                <a:spcPts val="4107"/>
              </a:lnSpc>
            </a:pPr>
            <a:r>
              <a:rPr lang="en-US" sz="2667" b="true">
                <a:solidFill>
                  <a:srgbClr val="000000"/>
                </a:solidFill>
                <a:latin typeface="Open Sauce Bold"/>
                <a:ea typeface="Open Sauce Bold"/>
                <a:cs typeface="Open Sauce Bold"/>
                <a:sym typeface="Open Sauce Bold"/>
              </a:rPr>
              <a:t>Usabilidade e Experiencia do usuário</a:t>
            </a:r>
          </a:p>
        </p:txBody>
      </p:sp>
      <p:sp>
        <p:nvSpPr>
          <p:cNvPr name="TextBox 21" id="21"/>
          <p:cNvSpPr txBox="true"/>
          <p:nvPr/>
        </p:nvSpPr>
        <p:spPr>
          <a:xfrm rot="0">
            <a:off x="285522" y="8347076"/>
            <a:ext cx="7962602"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Os requisitos não-funcionais selecionados para o primeiros protótipo são demonstrados ao lado.</a:t>
            </a:r>
            <a:r>
              <a:rPr lang="en-US" sz="2000">
                <a:solidFill>
                  <a:srgbClr val="000000"/>
                </a:solidFill>
                <a:latin typeface="Open Sauce"/>
                <a:ea typeface="Open Sauce"/>
                <a:cs typeface="Open Sauce"/>
                <a:sym typeface="Open Sauce"/>
              </a:rPr>
              <a:t> </a:t>
            </a:r>
          </a:p>
        </p:txBody>
      </p:sp>
      <p:sp>
        <p:nvSpPr>
          <p:cNvPr name="TextBox 22" id="22"/>
          <p:cNvSpPr txBox="true"/>
          <p:nvPr/>
        </p:nvSpPr>
        <p:spPr>
          <a:xfrm rot="0">
            <a:off x="13343134" y="7853547"/>
            <a:ext cx="3927679" cy="567744"/>
          </a:xfrm>
          <a:prstGeom prst="rect">
            <a:avLst/>
          </a:prstGeom>
        </p:spPr>
        <p:txBody>
          <a:bodyPr anchor="t" rtlCol="false" tIns="0" lIns="0" bIns="0" rIns="0">
            <a:spAutoFit/>
          </a:bodyPr>
          <a:lstStyle/>
          <a:p>
            <a:pPr algn="l">
              <a:lnSpc>
                <a:spcPts val="4712"/>
              </a:lnSpc>
            </a:pPr>
            <a:r>
              <a:rPr lang="en-US" sz="3060" b="true">
                <a:solidFill>
                  <a:srgbClr val="000000"/>
                </a:solidFill>
                <a:latin typeface="Open Sauce Bold"/>
                <a:ea typeface="Open Sauce Bold"/>
                <a:cs typeface="Open Sauce Bold"/>
                <a:sym typeface="Open Sauce Bold"/>
              </a:rPr>
              <a:t>Responsivo</a:t>
            </a:r>
          </a:p>
        </p:txBody>
      </p:sp>
      <p:sp>
        <p:nvSpPr>
          <p:cNvPr name="TextBox 23" id="23"/>
          <p:cNvSpPr txBox="true"/>
          <p:nvPr/>
        </p:nvSpPr>
        <p:spPr>
          <a:xfrm rot="0">
            <a:off x="10085040" y="5855371"/>
            <a:ext cx="3998890" cy="566613"/>
          </a:xfrm>
          <a:prstGeom prst="rect">
            <a:avLst/>
          </a:prstGeom>
        </p:spPr>
        <p:txBody>
          <a:bodyPr anchor="t" rtlCol="false" tIns="0" lIns="0" bIns="0" rIns="0">
            <a:spAutoFit/>
          </a:bodyPr>
          <a:lstStyle/>
          <a:p>
            <a:pPr algn="l">
              <a:lnSpc>
                <a:spcPts val="4798"/>
              </a:lnSpc>
            </a:pPr>
            <a:r>
              <a:rPr lang="en-US" sz="3115" b="true">
                <a:solidFill>
                  <a:srgbClr val="000000"/>
                </a:solidFill>
                <a:latin typeface="Open Sauce Bold"/>
                <a:ea typeface="Open Sauce Bold"/>
                <a:cs typeface="Open Sauce Bold"/>
                <a:sym typeface="Open Sauce Bold"/>
              </a:rPr>
              <a:t>Manutenibilidade</a:t>
            </a:r>
          </a:p>
        </p:txBody>
      </p:sp>
      <p:sp>
        <p:nvSpPr>
          <p:cNvPr name="TextBox 24" id="24"/>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11</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Diagramas</a:t>
            </a:r>
          </a:p>
          <a:p>
            <a:pPr algn="l">
              <a:lnSpc>
                <a:spcPts val="5835"/>
              </a:lnSpc>
            </a:pPr>
            <a:r>
              <a:rPr lang="en-US" sz="6016" b="true">
                <a:solidFill>
                  <a:srgbClr val="FFFFFF"/>
                </a:solidFill>
                <a:latin typeface="Open Sans Bold Bold"/>
                <a:ea typeface="Open Sans Bold Bold"/>
                <a:cs typeface="Open Sans Bold Bold"/>
                <a:sym typeface="Open Sans Bold Bold"/>
              </a:rPr>
              <a:t>de</a:t>
            </a:r>
          </a:p>
          <a:p>
            <a:pPr algn="l">
              <a:lnSpc>
                <a:spcPts val="5835"/>
              </a:lnSpc>
            </a:pPr>
            <a:r>
              <a:rPr lang="en-US" sz="6016" b="true">
                <a:solidFill>
                  <a:srgbClr val="FFFFFF"/>
                </a:solidFill>
                <a:latin typeface="Open Sans Bold Bold"/>
                <a:ea typeface="Open Sans Bold Bold"/>
                <a:cs typeface="Open Sans Bold Bold"/>
                <a:sym typeface="Open Sans Bold Bold"/>
              </a:rPr>
              <a:t>Casos de Uso</a:t>
            </a:r>
          </a:p>
        </p:txBody>
      </p:sp>
      <p:sp>
        <p:nvSpPr>
          <p:cNvPr name="TextBox 7" id="7"/>
          <p:cNvSpPr txBox="true"/>
          <p:nvPr/>
        </p:nvSpPr>
        <p:spPr>
          <a:xfrm rot="0">
            <a:off x="1028700" y="5747012"/>
            <a:ext cx="9985078" cy="1151890"/>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Casos de uso descrevem interações entre usuários e um sistema para atingir objetivos específicos.</a:t>
            </a:r>
          </a:p>
          <a:p>
            <a:pPr algn="l">
              <a:lnSpc>
                <a:spcPts val="3080"/>
              </a:lnSpc>
            </a:pPr>
          </a:p>
        </p:txBody>
      </p:sp>
      <p:sp>
        <p:nvSpPr>
          <p:cNvPr name="TextBox 8" id="8"/>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12</a:t>
            </a:r>
          </a:p>
        </p:txBody>
      </p:sp>
      <p:sp>
        <p:nvSpPr>
          <p:cNvPr name="Freeform 9" id="9"/>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80326" y="833767"/>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029146"/>
            <a:ext cx="7891713" cy="5257854"/>
          </a:xfrm>
          <a:custGeom>
            <a:avLst/>
            <a:gdLst/>
            <a:ahLst/>
            <a:cxnLst/>
            <a:rect r="r" b="b" t="t" l="l"/>
            <a:pathLst>
              <a:path h="5257854" w="7891713">
                <a:moveTo>
                  <a:pt x="0" y="0"/>
                </a:moveTo>
                <a:lnTo>
                  <a:pt x="7891713" y="0"/>
                </a:lnTo>
                <a:lnTo>
                  <a:pt x="7891713" y="5257854"/>
                </a:lnTo>
                <a:lnTo>
                  <a:pt x="0" y="5257854"/>
                </a:lnTo>
                <a:lnTo>
                  <a:pt x="0" y="0"/>
                </a:lnTo>
                <a:close/>
              </a:path>
            </a:pathLst>
          </a:custGeom>
          <a:blipFill>
            <a:blip r:embed="rId4"/>
            <a:stretch>
              <a:fillRect l="0" t="-93" r="0" b="-93"/>
            </a:stretch>
          </a:blipFill>
        </p:spPr>
      </p:sp>
      <p:sp>
        <p:nvSpPr>
          <p:cNvPr name="Freeform 4" id="4"/>
          <p:cNvSpPr/>
          <p:nvPr/>
        </p:nvSpPr>
        <p:spPr>
          <a:xfrm flipH="false" flipV="false" rot="-5400000">
            <a:off x="15614578" y="2470078"/>
            <a:ext cx="2673422" cy="2673422"/>
          </a:xfrm>
          <a:custGeom>
            <a:avLst/>
            <a:gdLst/>
            <a:ahLst/>
            <a:cxnLst/>
            <a:rect r="r" b="b" t="t" l="l"/>
            <a:pathLst>
              <a:path h="2673422" w="2673422">
                <a:moveTo>
                  <a:pt x="0" y="0"/>
                </a:moveTo>
                <a:lnTo>
                  <a:pt x="2673422" y="0"/>
                </a:lnTo>
                <a:lnTo>
                  <a:pt x="2673422" y="2673422"/>
                </a:lnTo>
                <a:lnTo>
                  <a:pt x="0" y="2673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91713" y="-1339901"/>
            <a:ext cx="10396287" cy="6133809"/>
          </a:xfrm>
          <a:custGeom>
            <a:avLst/>
            <a:gdLst/>
            <a:ahLst/>
            <a:cxnLst/>
            <a:rect r="r" b="b" t="t" l="l"/>
            <a:pathLst>
              <a:path h="6133809" w="10396287">
                <a:moveTo>
                  <a:pt x="0" y="0"/>
                </a:moveTo>
                <a:lnTo>
                  <a:pt x="10396287" y="0"/>
                </a:lnTo>
                <a:lnTo>
                  <a:pt x="10396287" y="6133809"/>
                </a:lnTo>
                <a:lnTo>
                  <a:pt x="0" y="613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10284" y="3747717"/>
            <a:ext cx="2562858" cy="2562858"/>
          </a:xfrm>
          <a:custGeom>
            <a:avLst/>
            <a:gdLst/>
            <a:ahLst/>
            <a:cxnLst/>
            <a:rect r="r" b="b" t="t" l="l"/>
            <a:pathLst>
              <a:path h="2562858" w="2562858">
                <a:moveTo>
                  <a:pt x="0" y="0"/>
                </a:moveTo>
                <a:lnTo>
                  <a:pt x="2562858" y="0"/>
                </a:lnTo>
                <a:lnTo>
                  <a:pt x="2562858" y="2562858"/>
                </a:lnTo>
                <a:lnTo>
                  <a:pt x="0" y="256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973115" y="4116290"/>
            <a:ext cx="1837196" cy="1825713"/>
          </a:xfrm>
          <a:custGeom>
            <a:avLst/>
            <a:gdLst/>
            <a:ahLst/>
            <a:cxnLst/>
            <a:rect r="r" b="b" t="t" l="l"/>
            <a:pathLst>
              <a:path h="1825713" w="1837196">
                <a:moveTo>
                  <a:pt x="0" y="0"/>
                </a:moveTo>
                <a:lnTo>
                  <a:pt x="1837196" y="0"/>
                </a:lnTo>
                <a:lnTo>
                  <a:pt x="1837196" y="1825713"/>
                </a:lnTo>
                <a:lnTo>
                  <a:pt x="0" y="1825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3734611"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3"/>
            <a:stretch>
              <a:fillRect l="-8110" t="0" r="-8110" b="0"/>
            </a:stretch>
          </a:blipFill>
        </p:spPr>
      </p:sp>
      <p:sp>
        <p:nvSpPr>
          <p:cNvPr name="Freeform 9" id="9"/>
          <p:cNvSpPr/>
          <p:nvPr/>
        </p:nvSpPr>
        <p:spPr>
          <a:xfrm flipH="false" flipV="false" rot="0">
            <a:off x="9144000"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4"/>
            <a:stretch>
              <a:fillRect l="-7892" t="0" r="-7892" b="0"/>
            </a:stretch>
          </a:blipFill>
        </p:spPr>
      </p:sp>
      <p:sp>
        <p:nvSpPr>
          <p:cNvPr name="Freeform 10" id="10"/>
          <p:cNvSpPr/>
          <p:nvPr/>
        </p:nvSpPr>
        <p:spPr>
          <a:xfrm flipH="false" flipV="false" rot="0">
            <a:off x="7380878" y="4518311"/>
            <a:ext cx="1021670" cy="1021670"/>
          </a:xfrm>
          <a:custGeom>
            <a:avLst/>
            <a:gdLst/>
            <a:ahLst/>
            <a:cxnLst/>
            <a:rect r="r" b="b" t="t" l="l"/>
            <a:pathLst>
              <a:path h="1021670" w="1021670">
                <a:moveTo>
                  <a:pt x="0" y="0"/>
                </a:moveTo>
                <a:lnTo>
                  <a:pt x="1021670" y="0"/>
                </a:lnTo>
                <a:lnTo>
                  <a:pt x="1021670" y="1021670"/>
                </a:lnTo>
                <a:lnTo>
                  <a:pt x="0" y="10216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5400000">
            <a:off x="-1698771" y="-16987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614496" y="5766653"/>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259300" y="925830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5400000">
            <a:off x="17442568" y="9406575"/>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5" id="15"/>
          <p:cNvSpPr txBox="true"/>
          <p:nvPr/>
        </p:nvSpPr>
        <p:spPr>
          <a:xfrm rot="0">
            <a:off x="1028700" y="1019175"/>
            <a:ext cx="6609846" cy="2944622"/>
          </a:xfrm>
          <a:prstGeom prst="rect">
            <a:avLst/>
          </a:prstGeom>
        </p:spPr>
        <p:txBody>
          <a:bodyPr anchor="t" rtlCol="false" tIns="0" lIns="0" bIns="0" rIns="0">
            <a:spAutoFit/>
          </a:bodyPr>
          <a:lstStyle/>
          <a:p>
            <a:pPr algn="l">
              <a:lnSpc>
                <a:spcPts val="7743"/>
              </a:lnSpc>
            </a:pPr>
            <a:r>
              <a:rPr lang="en-US" sz="6399" b="true">
                <a:solidFill>
                  <a:srgbClr val="000000"/>
                </a:solidFill>
                <a:latin typeface="Open Sans Bold Bold"/>
                <a:ea typeface="Open Sans Bold Bold"/>
                <a:cs typeface="Open Sans Bold Bold"/>
                <a:sym typeface="Open Sans Bold Bold"/>
              </a:rPr>
              <a:t>O QUE É</a:t>
            </a:r>
          </a:p>
          <a:p>
            <a:pPr algn="l">
              <a:lnSpc>
                <a:spcPts val="7743"/>
              </a:lnSpc>
            </a:pPr>
            <a:r>
              <a:rPr lang="en-US" sz="6399" b="true">
                <a:solidFill>
                  <a:srgbClr val="000000"/>
                </a:solidFill>
                <a:latin typeface="Open Sans Bold Bold"/>
                <a:ea typeface="Open Sans Bold Bold"/>
                <a:cs typeface="Open Sans Bold Bold"/>
                <a:sym typeface="Open Sans Bold Bold"/>
              </a:rPr>
              <a:t>DIAGRAMA DE </a:t>
            </a:r>
          </a:p>
          <a:p>
            <a:pPr algn="l">
              <a:lnSpc>
                <a:spcPts val="7743"/>
              </a:lnSpc>
            </a:pPr>
            <a:r>
              <a:rPr lang="en-US" sz="6399" b="true">
                <a:solidFill>
                  <a:srgbClr val="000000"/>
                </a:solidFill>
                <a:latin typeface="Open Sans Bold Bold"/>
                <a:ea typeface="Open Sans Bold Bold"/>
                <a:cs typeface="Open Sans Bold Bold"/>
                <a:sym typeface="Open Sans Bold Bold"/>
              </a:rPr>
              <a:t>CASOS DE USO?</a:t>
            </a:r>
          </a:p>
        </p:txBody>
      </p:sp>
      <p:sp>
        <p:nvSpPr>
          <p:cNvPr name="TextBox 16" id="16"/>
          <p:cNvSpPr txBox="true"/>
          <p:nvPr/>
        </p:nvSpPr>
        <p:spPr>
          <a:xfrm rot="0">
            <a:off x="13316786" y="6987928"/>
            <a:ext cx="4090789" cy="2453640"/>
          </a:xfrm>
          <a:prstGeom prst="rect">
            <a:avLst/>
          </a:prstGeom>
        </p:spPr>
        <p:txBody>
          <a:bodyPr anchor="t" rtlCol="false" tIns="0" lIns="0" bIns="0" rIns="0">
            <a:spAutoFit/>
          </a:bodyPr>
          <a:lstStyle/>
          <a:p>
            <a:pPr algn="just">
              <a:lnSpc>
                <a:spcPts val="2414"/>
              </a:lnSpc>
            </a:pPr>
            <a:r>
              <a:rPr lang="en-US" sz="2299" b="true">
                <a:solidFill>
                  <a:srgbClr val="000000"/>
                </a:solidFill>
                <a:latin typeface="Open Sauce Bold"/>
                <a:ea typeface="Open Sauce Bold"/>
                <a:cs typeface="Open Sauce Bold"/>
                <a:sym typeface="Open Sauce Bold"/>
              </a:rPr>
              <a:t>São úteis para facilitar a comunicação entre as equipes de desenvolvimento e as partes interessadas, garantindo uma compreensão alinhada dos objetivos do sistema.</a:t>
            </a:r>
          </a:p>
        </p:txBody>
      </p:sp>
      <p:sp>
        <p:nvSpPr>
          <p:cNvPr name="TextBox 17" id="17"/>
          <p:cNvSpPr txBox="true"/>
          <p:nvPr/>
        </p:nvSpPr>
        <p:spPr>
          <a:xfrm rot="0">
            <a:off x="9458896" y="5331405"/>
            <a:ext cx="8366504" cy="1243964"/>
          </a:xfrm>
          <a:prstGeom prst="rect">
            <a:avLst/>
          </a:prstGeom>
        </p:spPr>
        <p:txBody>
          <a:bodyPr anchor="t" rtlCol="false" tIns="0" lIns="0" bIns="0" rIns="0">
            <a:spAutoFit/>
          </a:bodyPr>
          <a:lstStyle/>
          <a:p>
            <a:pPr algn="just">
              <a:lnSpc>
                <a:spcPts val="3360"/>
              </a:lnSpc>
              <a:spcBef>
                <a:spcPct val="0"/>
              </a:spcBef>
            </a:pPr>
            <a:r>
              <a:rPr lang="en-US" b="true" sz="2400">
                <a:solidFill>
                  <a:srgbClr val="000000"/>
                </a:solidFill>
                <a:latin typeface="Open Sauce Bold"/>
                <a:ea typeface="Open Sauce Bold"/>
                <a:cs typeface="Open Sauce Bold"/>
                <a:sym typeface="Open Sauce Bold"/>
              </a:rPr>
              <a:t>São ferramentas visuais que descrevem as interações entre os usuários (atores) e as funcionalidades de um sistema, conhecidas como casos de uso.</a:t>
            </a:r>
          </a:p>
        </p:txBody>
      </p:sp>
      <p:sp>
        <p:nvSpPr>
          <p:cNvPr name="TextBox 18" id="18"/>
          <p:cNvSpPr txBox="true"/>
          <p:nvPr/>
        </p:nvSpPr>
        <p:spPr>
          <a:xfrm rot="0">
            <a:off x="8614496" y="6987928"/>
            <a:ext cx="4054193" cy="1234440"/>
          </a:xfrm>
          <a:prstGeom prst="rect">
            <a:avLst/>
          </a:prstGeom>
        </p:spPr>
        <p:txBody>
          <a:bodyPr anchor="t" rtlCol="false" tIns="0" lIns="0" bIns="0" rIns="0">
            <a:spAutoFit/>
          </a:bodyPr>
          <a:lstStyle/>
          <a:p>
            <a:pPr algn="just">
              <a:lnSpc>
                <a:spcPts val="2414"/>
              </a:lnSpc>
            </a:pPr>
            <a:r>
              <a:rPr lang="en-US" sz="2299" b="true">
                <a:solidFill>
                  <a:srgbClr val="000000"/>
                </a:solidFill>
                <a:latin typeface="Open Sauce Bold"/>
                <a:ea typeface="Open Sauce Bold"/>
                <a:cs typeface="Open Sauce Bold"/>
                <a:sym typeface="Open Sauce Bold"/>
              </a:rPr>
              <a:t>Destacam o que o sistema faz, especificando os requisitos funcionais de forma clara e objetiva.</a:t>
            </a:r>
          </a:p>
        </p:txBody>
      </p:sp>
      <p:sp>
        <p:nvSpPr>
          <p:cNvPr name="TextBox 19" id="1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900226" y="3205322"/>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52878" y="3984547"/>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410587" y="3984547"/>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7410587" y="5932213"/>
            <a:ext cx="639215" cy="548127"/>
          </a:xfrm>
          <a:custGeom>
            <a:avLst/>
            <a:gdLst/>
            <a:ahLst/>
            <a:cxnLst/>
            <a:rect r="r" b="b" t="t" l="l"/>
            <a:pathLst>
              <a:path h="548127" w="639215">
                <a:moveTo>
                  <a:pt x="0" y="0"/>
                </a:moveTo>
                <a:lnTo>
                  <a:pt x="639215" y="0"/>
                </a:lnTo>
                <a:lnTo>
                  <a:pt x="639215" y="548127"/>
                </a:lnTo>
                <a:lnTo>
                  <a:pt x="0" y="548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050633" y="3210198"/>
            <a:ext cx="3907285" cy="4635432"/>
          </a:xfrm>
          <a:custGeom>
            <a:avLst/>
            <a:gdLst/>
            <a:ahLst/>
            <a:cxnLst/>
            <a:rect r="r" b="b" t="t" l="l"/>
            <a:pathLst>
              <a:path h="4635432" w="3907285">
                <a:moveTo>
                  <a:pt x="0" y="0"/>
                </a:moveTo>
                <a:lnTo>
                  <a:pt x="3907286" y="0"/>
                </a:lnTo>
                <a:lnTo>
                  <a:pt x="3907286" y="4635432"/>
                </a:lnTo>
                <a:lnTo>
                  <a:pt x="0" y="4635432"/>
                </a:lnTo>
                <a:lnTo>
                  <a:pt x="0" y="0"/>
                </a:lnTo>
                <a:close/>
              </a:path>
            </a:pathLst>
          </a:custGeom>
          <a:blipFill>
            <a:blip r:embed="rId12"/>
            <a:stretch>
              <a:fillRect l="0" t="0" r="0" b="0"/>
            </a:stretch>
          </a:blipFill>
        </p:spPr>
      </p:sp>
      <p:sp>
        <p:nvSpPr>
          <p:cNvPr name="TextBox 10" id="10"/>
          <p:cNvSpPr txBox="true"/>
          <p:nvPr/>
        </p:nvSpPr>
        <p:spPr>
          <a:xfrm rot="0">
            <a:off x="13335606" y="4022647"/>
            <a:ext cx="2918609"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Casos de Uso</a:t>
            </a:r>
          </a:p>
        </p:txBody>
      </p:sp>
      <p:sp>
        <p:nvSpPr>
          <p:cNvPr name="TextBox 11" id="11"/>
          <p:cNvSpPr txBox="true"/>
          <p:nvPr/>
        </p:nvSpPr>
        <p:spPr>
          <a:xfrm rot="0">
            <a:off x="8393314" y="4041440"/>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Atores</a:t>
            </a:r>
          </a:p>
        </p:txBody>
      </p:sp>
      <p:sp>
        <p:nvSpPr>
          <p:cNvPr name="TextBox 12" id="12"/>
          <p:cNvSpPr txBox="true"/>
          <p:nvPr/>
        </p:nvSpPr>
        <p:spPr>
          <a:xfrm rot="0">
            <a:off x="7179094" y="2661207"/>
            <a:ext cx="8335066" cy="370840"/>
          </a:xfrm>
          <a:prstGeom prst="rect">
            <a:avLst/>
          </a:prstGeom>
        </p:spPr>
        <p:txBody>
          <a:bodyPr anchor="t" rtlCol="false" tIns="0" lIns="0" bIns="0" rIns="0">
            <a:spAutoFit/>
          </a:bodyPr>
          <a:lstStyle/>
          <a:p>
            <a:pPr algn="l" marL="431801" indent="-215900" lvl="1">
              <a:lnSpc>
                <a:spcPts val="3080"/>
              </a:lnSpc>
              <a:buFont typeface="Arial"/>
              <a:buChar char="•"/>
            </a:pPr>
            <a:r>
              <a:rPr lang="en-US" sz="2000">
                <a:solidFill>
                  <a:srgbClr val="000000"/>
                </a:solidFill>
                <a:latin typeface="Open Sauce"/>
                <a:ea typeface="Open Sauce"/>
                <a:cs typeface="Open Sauce"/>
                <a:sym typeface="Open Sauce"/>
              </a:rPr>
              <a:t>Seus elementos principais incluem:</a:t>
            </a:r>
          </a:p>
        </p:txBody>
      </p:sp>
      <p:sp>
        <p:nvSpPr>
          <p:cNvPr name="TextBox 13" id="13"/>
          <p:cNvSpPr txBox="true"/>
          <p:nvPr/>
        </p:nvSpPr>
        <p:spPr>
          <a:xfrm rot="0">
            <a:off x="12352878" y="4608873"/>
            <a:ext cx="4722678" cy="37084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As funcionalidades oferecidas</a:t>
            </a:r>
          </a:p>
        </p:txBody>
      </p:sp>
      <p:sp>
        <p:nvSpPr>
          <p:cNvPr name="TextBox 14" id="14"/>
          <p:cNvSpPr txBox="true"/>
          <p:nvPr/>
        </p:nvSpPr>
        <p:spPr>
          <a:xfrm rot="0">
            <a:off x="7410587" y="4608873"/>
            <a:ext cx="4159944" cy="370840"/>
          </a:xfrm>
          <a:prstGeom prst="rect">
            <a:avLst/>
          </a:prstGeom>
        </p:spPr>
        <p:txBody>
          <a:bodyPr anchor="t" rtlCol="false" tIns="0" lIns="0" bIns="0" rIns="0">
            <a:spAutoFit/>
          </a:bodyPr>
          <a:lstStyle/>
          <a:p>
            <a:pPr algn="l">
              <a:lnSpc>
                <a:spcPts val="3080"/>
              </a:lnSpc>
            </a:pPr>
            <a:r>
              <a:rPr lang="en-US" sz="2000">
                <a:solidFill>
                  <a:srgbClr val="000000"/>
                </a:solidFill>
                <a:latin typeface="Open Sauce"/>
                <a:ea typeface="Open Sauce"/>
                <a:cs typeface="Open Sauce"/>
                <a:sym typeface="Open Sauce"/>
              </a:rPr>
              <a:t>Quem interage com o sistema.</a:t>
            </a:r>
          </a:p>
        </p:txBody>
      </p:sp>
      <p:sp>
        <p:nvSpPr>
          <p:cNvPr name="TextBox 15" id="15"/>
          <p:cNvSpPr txBox="true"/>
          <p:nvPr/>
        </p:nvSpPr>
        <p:spPr>
          <a:xfrm rot="0">
            <a:off x="7409974" y="1019175"/>
            <a:ext cx="9918346"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ELEMENTOS DO DIAGRAMA DE CASOS DE USO </a:t>
            </a:r>
          </a:p>
        </p:txBody>
      </p:sp>
      <p:sp>
        <p:nvSpPr>
          <p:cNvPr name="TextBox 16" id="16"/>
          <p:cNvSpPr txBox="true"/>
          <p:nvPr/>
        </p:nvSpPr>
        <p:spPr>
          <a:xfrm rot="0">
            <a:off x="7409974" y="6613690"/>
            <a:ext cx="9652721" cy="37084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Ligações que demonstram dependências ou extensões entre os elementos.</a:t>
            </a:r>
          </a:p>
        </p:txBody>
      </p:sp>
      <p:sp>
        <p:nvSpPr>
          <p:cNvPr name="TextBox 17" id="17"/>
          <p:cNvSpPr txBox="true"/>
          <p:nvPr/>
        </p:nvSpPr>
        <p:spPr>
          <a:xfrm rot="0">
            <a:off x="8392702" y="6017682"/>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Relacionamentos</a:t>
            </a:r>
          </a:p>
        </p:txBody>
      </p:sp>
      <p:sp>
        <p:nvSpPr>
          <p:cNvPr name="Freeform 18" id="18"/>
          <p:cNvSpPr/>
          <p:nvPr/>
        </p:nvSpPr>
        <p:spPr>
          <a:xfrm flipH="false" flipV="false" rot="8100000">
            <a:off x="-1528975" y="7422347"/>
            <a:ext cx="5115350" cy="3018056"/>
          </a:xfrm>
          <a:custGeom>
            <a:avLst/>
            <a:gdLst/>
            <a:ahLst/>
            <a:cxnLst/>
            <a:rect r="r" b="b" t="t" l="l"/>
            <a:pathLst>
              <a:path h="3018056" w="5115350">
                <a:moveTo>
                  <a:pt x="0" y="0"/>
                </a:moveTo>
                <a:lnTo>
                  <a:pt x="5115350" y="0"/>
                </a:lnTo>
                <a:lnTo>
                  <a:pt x="5115350" y="3018056"/>
                </a:lnTo>
                <a:lnTo>
                  <a:pt x="0" y="3018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14</a:t>
            </a:r>
          </a:p>
        </p:txBody>
      </p:sp>
      <p:sp>
        <p:nvSpPr>
          <p:cNvPr name="Freeform 20" id="20"/>
          <p:cNvSpPr/>
          <p:nvPr/>
        </p:nvSpPr>
        <p:spPr>
          <a:xfrm flipH="false" flipV="false" rot="8100000">
            <a:off x="-1428992" y="1594422"/>
            <a:ext cx="5115350" cy="3018056"/>
          </a:xfrm>
          <a:custGeom>
            <a:avLst/>
            <a:gdLst/>
            <a:ahLst/>
            <a:cxnLst/>
            <a:rect r="r" b="b" t="t" l="l"/>
            <a:pathLst>
              <a:path h="3018056" w="5115350">
                <a:moveTo>
                  <a:pt x="0" y="0"/>
                </a:moveTo>
                <a:lnTo>
                  <a:pt x="5115350" y="0"/>
                </a:lnTo>
                <a:lnTo>
                  <a:pt x="5115350" y="3018056"/>
                </a:lnTo>
                <a:lnTo>
                  <a:pt x="0" y="3018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8100000">
            <a:off x="-1428992" y="1594422"/>
            <a:ext cx="5115350" cy="3018056"/>
          </a:xfrm>
          <a:custGeom>
            <a:avLst/>
            <a:gdLst/>
            <a:ahLst/>
            <a:cxnLst/>
            <a:rect r="r" b="b" t="t" l="l"/>
            <a:pathLst>
              <a:path h="3018056" w="5115350">
                <a:moveTo>
                  <a:pt x="0" y="0"/>
                </a:moveTo>
                <a:lnTo>
                  <a:pt x="5115350" y="0"/>
                </a:lnTo>
                <a:lnTo>
                  <a:pt x="5115350" y="3018056"/>
                </a:lnTo>
                <a:lnTo>
                  <a:pt x="0" y="3018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55845" y="2605918"/>
            <a:ext cx="14714891" cy="3033223"/>
          </a:xfrm>
          <a:custGeom>
            <a:avLst/>
            <a:gdLst/>
            <a:ahLst/>
            <a:cxnLst/>
            <a:rect r="r" b="b" t="t" l="l"/>
            <a:pathLst>
              <a:path h="3033223" w="14714891">
                <a:moveTo>
                  <a:pt x="0" y="0"/>
                </a:moveTo>
                <a:lnTo>
                  <a:pt x="14714891" y="0"/>
                </a:lnTo>
                <a:lnTo>
                  <a:pt x="14714891" y="3033223"/>
                </a:lnTo>
                <a:lnTo>
                  <a:pt x="0" y="3033223"/>
                </a:lnTo>
                <a:lnTo>
                  <a:pt x="0" y="0"/>
                </a:lnTo>
                <a:close/>
              </a:path>
            </a:pathLst>
          </a:custGeom>
          <a:blipFill>
            <a:blip r:embed="rId6"/>
            <a:stretch>
              <a:fillRect l="0" t="0" r="0" b="0"/>
            </a:stretch>
          </a:blipFill>
        </p:spPr>
      </p:sp>
      <p:sp>
        <p:nvSpPr>
          <p:cNvPr name="Freeform 5" id="5"/>
          <p:cNvSpPr/>
          <p:nvPr/>
        </p:nvSpPr>
        <p:spPr>
          <a:xfrm flipH="false" flipV="false" rot="0">
            <a:off x="1955845" y="5902321"/>
            <a:ext cx="9736569" cy="3044250"/>
          </a:xfrm>
          <a:custGeom>
            <a:avLst/>
            <a:gdLst/>
            <a:ahLst/>
            <a:cxnLst/>
            <a:rect r="r" b="b" t="t" l="l"/>
            <a:pathLst>
              <a:path h="3044250" w="9736569">
                <a:moveTo>
                  <a:pt x="0" y="0"/>
                </a:moveTo>
                <a:lnTo>
                  <a:pt x="9736568" y="0"/>
                </a:lnTo>
                <a:lnTo>
                  <a:pt x="9736568" y="3044250"/>
                </a:lnTo>
                <a:lnTo>
                  <a:pt x="0" y="3044250"/>
                </a:lnTo>
                <a:lnTo>
                  <a:pt x="0" y="0"/>
                </a:lnTo>
                <a:close/>
              </a:path>
            </a:pathLst>
          </a:custGeom>
          <a:blipFill>
            <a:blip r:embed="rId7"/>
            <a:stretch>
              <a:fillRect l="0" t="0" r="0" b="0"/>
            </a:stretch>
          </a:blipFill>
        </p:spPr>
      </p:sp>
      <p:sp>
        <p:nvSpPr>
          <p:cNvPr name="TextBox 6" id="6"/>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CADASTRAR USUÁRIO E FAZER LOGIN</a:t>
            </a:r>
          </a:p>
        </p:txBody>
      </p:sp>
      <p:sp>
        <p:nvSpPr>
          <p:cNvPr name="TextBox 7" id="7"/>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15</a:t>
            </a:r>
          </a:p>
        </p:txBody>
      </p:sp>
      <p:sp>
        <p:nvSpPr>
          <p:cNvPr name="Freeform 8" id="8"/>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68330" y="2450208"/>
            <a:ext cx="14751341" cy="5959865"/>
          </a:xfrm>
          <a:custGeom>
            <a:avLst/>
            <a:gdLst/>
            <a:ahLst/>
            <a:cxnLst/>
            <a:rect r="r" b="b" t="t" l="l"/>
            <a:pathLst>
              <a:path h="5959865" w="14751341">
                <a:moveTo>
                  <a:pt x="0" y="0"/>
                </a:moveTo>
                <a:lnTo>
                  <a:pt x="14751340" y="0"/>
                </a:lnTo>
                <a:lnTo>
                  <a:pt x="14751340" y="5959866"/>
                </a:lnTo>
                <a:lnTo>
                  <a:pt x="0" y="5959866"/>
                </a:lnTo>
                <a:lnTo>
                  <a:pt x="0" y="0"/>
                </a:lnTo>
                <a:close/>
              </a:path>
            </a:pathLst>
          </a:custGeom>
          <a:blipFill>
            <a:blip r:embed="rId6"/>
            <a:stretch>
              <a:fillRect l="0" t="0" r="0" b="0"/>
            </a:stretch>
          </a:blipFill>
        </p:spPr>
      </p:sp>
      <p:sp>
        <p:nvSpPr>
          <p:cNvPr name="TextBox 5" id="5"/>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16</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68091" y="1400717"/>
            <a:ext cx="10900530" cy="8670440"/>
          </a:xfrm>
          <a:custGeom>
            <a:avLst/>
            <a:gdLst/>
            <a:ahLst/>
            <a:cxnLst/>
            <a:rect r="r" b="b" t="t" l="l"/>
            <a:pathLst>
              <a:path h="8670440" w="10900530">
                <a:moveTo>
                  <a:pt x="0" y="0"/>
                </a:moveTo>
                <a:lnTo>
                  <a:pt x="10900531" y="0"/>
                </a:lnTo>
                <a:lnTo>
                  <a:pt x="10900531" y="8670440"/>
                </a:lnTo>
                <a:lnTo>
                  <a:pt x="0" y="8670440"/>
                </a:lnTo>
                <a:lnTo>
                  <a:pt x="0" y="0"/>
                </a:lnTo>
                <a:close/>
              </a:path>
            </a:pathLst>
          </a:custGeom>
          <a:blipFill>
            <a:blip r:embed="rId6"/>
            <a:stretch>
              <a:fillRect l="0" t="0" r="0" b="0"/>
            </a:stretch>
          </a:blipFill>
        </p:spPr>
      </p:sp>
      <p:sp>
        <p:nvSpPr>
          <p:cNvPr name="TextBox 5" id="5"/>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GERENCIAMENTO DE CARTEIRA</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17</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52961" y="1964633"/>
            <a:ext cx="11782078" cy="7293667"/>
          </a:xfrm>
          <a:custGeom>
            <a:avLst/>
            <a:gdLst/>
            <a:ahLst/>
            <a:cxnLst/>
            <a:rect r="r" b="b" t="t" l="l"/>
            <a:pathLst>
              <a:path h="7293667" w="11782078">
                <a:moveTo>
                  <a:pt x="0" y="0"/>
                </a:moveTo>
                <a:lnTo>
                  <a:pt x="11782078" y="0"/>
                </a:lnTo>
                <a:lnTo>
                  <a:pt x="11782078" y="7293667"/>
                </a:lnTo>
                <a:lnTo>
                  <a:pt x="0" y="7293667"/>
                </a:lnTo>
                <a:lnTo>
                  <a:pt x="0" y="0"/>
                </a:lnTo>
                <a:close/>
              </a:path>
            </a:pathLst>
          </a:custGeom>
          <a:blipFill>
            <a:blip r:embed="rId6"/>
            <a:stretch>
              <a:fillRect l="0" t="0" r="0" b="0"/>
            </a:stretch>
          </a:blipFill>
        </p:spPr>
      </p:sp>
      <p:sp>
        <p:nvSpPr>
          <p:cNvPr name="TextBox 5" id="5"/>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VISUALIZAR NOTICIAS</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18</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grpSp>
        <p:nvGrpSpPr>
          <p:cNvPr name="Group 2" id="2"/>
          <p:cNvGrpSpPr/>
          <p:nvPr/>
        </p:nvGrpSpPr>
        <p:grpSpPr>
          <a:xfrm rot="0">
            <a:off x="10031936" y="1715266"/>
            <a:ext cx="7830419" cy="5849882"/>
            <a:chOff x="0" y="0"/>
            <a:chExt cx="10440558" cy="7799843"/>
          </a:xfrm>
        </p:grpSpPr>
        <p:pic>
          <p:nvPicPr>
            <p:cNvPr name="Picture 3" id="3"/>
            <p:cNvPicPr>
              <a:picLocks noChangeAspect="true"/>
            </p:cNvPicPr>
            <p:nvPr/>
          </p:nvPicPr>
          <p:blipFill>
            <a:blip r:embed="rId2"/>
            <a:srcRect l="0" t="3400" r="16883" b="3400"/>
            <a:stretch>
              <a:fillRect/>
            </a:stretch>
          </p:blipFill>
          <p:spPr>
            <a:xfrm flipH="false" flipV="false">
              <a:off x="0" y="0"/>
              <a:ext cx="10440558" cy="7799843"/>
            </a:xfrm>
            <a:prstGeom prst="rect">
              <a:avLst/>
            </a:prstGeom>
          </p:spPr>
        </p:pic>
      </p:grpSp>
      <p:sp>
        <p:nvSpPr>
          <p:cNvPr name="Freeform 4" id="4"/>
          <p:cNvSpPr/>
          <p:nvPr/>
        </p:nvSpPr>
        <p:spPr>
          <a:xfrm flipH="false" flipV="false" rot="0">
            <a:off x="17259300" y="8617846"/>
            <a:ext cx="1642777" cy="1907433"/>
          </a:xfrm>
          <a:custGeom>
            <a:avLst/>
            <a:gdLst/>
            <a:ahLst/>
            <a:cxnLst/>
            <a:rect r="r" b="b" t="t" l="l"/>
            <a:pathLst>
              <a:path h="1907433" w="1642777">
                <a:moveTo>
                  <a:pt x="0" y="0"/>
                </a:moveTo>
                <a:lnTo>
                  <a:pt x="1642777" y="0"/>
                </a:lnTo>
                <a:lnTo>
                  <a:pt x="1642777" y="1907433"/>
                </a:lnTo>
                <a:lnTo>
                  <a:pt x="0" y="1907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1019175"/>
            <a:ext cx="8921060" cy="859663"/>
          </a:xfrm>
          <a:prstGeom prst="rect">
            <a:avLst/>
          </a:prstGeom>
        </p:spPr>
        <p:txBody>
          <a:bodyPr anchor="t" rtlCol="false" tIns="0" lIns="0" bIns="0" rIns="0">
            <a:spAutoFit/>
          </a:bodyPr>
          <a:lstStyle/>
          <a:p>
            <a:pPr algn="l">
              <a:lnSpc>
                <a:spcPts val="6776"/>
              </a:lnSpc>
            </a:pPr>
            <a:r>
              <a:rPr lang="en-US" sz="5600" b="true">
                <a:solidFill>
                  <a:srgbClr val="FFFFFF"/>
                </a:solidFill>
                <a:latin typeface="Open Sans Bold Bold"/>
                <a:ea typeface="Open Sans Bold Bold"/>
                <a:cs typeface="Open Sans Bold Bold"/>
                <a:sym typeface="Open Sans Bold Bold"/>
              </a:rPr>
              <a:t>DADOS DO PROJETO</a:t>
            </a:r>
          </a:p>
        </p:txBody>
      </p:sp>
      <p:sp>
        <p:nvSpPr>
          <p:cNvPr name="TextBox 6" id="6"/>
          <p:cNvSpPr txBox="true"/>
          <p:nvPr/>
        </p:nvSpPr>
        <p:spPr>
          <a:xfrm rot="0">
            <a:off x="1028700" y="2734660"/>
            <a:ext cx="8024587" cy="389255"/>
          </a:xfrm>
          <a:prstGeom prst="rect">
            <a:avLst/>
          </a:prstGeom>
        </p:spPr>
        <p:txBody>
          <a:bodyPr anchor="t" rtlCol="false" tIns="0" lIns="0" bIns="0" rIns="0">
            <a:spAutoFit/>
          </a:bodyPr>
          <a:lstStyle/>
          <a:p>
            <a:pPr algn="l">
              <a:lnSpc>
                <a:spcPts val="3219"/>
              </a:lnSpc>
              <a:spcBef>
                <a:spcPct val="0"/>
              </a:spcBef>
            </a:pPr>
            <a:r>
              <a:rPr lang="en-US" sz="2299" spc="213">
                <a:solidFill>
                  <a:srgbClr val="FFFFFF"/>
                </a:solidFill>
                <a:latin typeface="Open Sauce"/>
                <a:ea typeface="Open Sauce"/>
                <a:cs typeface="Open Sauce"/>
                <a:sym typeface="Open Sauce"/>
              </a:rPr>
              <a:t>Portal de Cripto</a:t>
            </a:r>
          </a:p>
        </p:txBody>
      </p:sp>
      <p:sp>
        <p:nvSpPr>
          <p:cNvPr name="TextBox 7" id="7"/>
          <p:cNvSpPr txBox="true"/>
          <p:nvPr/>
        </p:nvSpPr>
        <p:spPr>
          <a:xfrm rot="0">
            <a:off x="1028700" y="2134366"/>
            <a:ext cx="7216694" cy="495300"/>
          </a:xfrm>
          <a:prstGeom prst="rect">
            <a:avLst/>
          </a:prstGeom>
        </p:spPr>
        <p:txBody>
          <a:bodyPr anchor="t" rtlCol="false" tIns="0" lIns="0" bIns="0" rIns="0">
            <a:spAutoFit/>
          </a:bodyPr>
          <a:lstStyle/>
          <a:p>
            <a:pPr algn="l">
              <a:lnSpc>
                <a:spcPts val="4199"/>
              </a:lnSpc>
            </a:pPr>
            <a:r>
              <a:rPr lang="en-US" sz="2999" b="true">
                <a:solidFill>
                  <a:srgbClr val="FFDE59"/>
                </a:solidFill>
                <a:latin typeface="Open Sans Bold"/>
                <a:ea typeface="Open Sans Bold"/>
                <a:cs typeface="Open Sans Bold"/>
                <a:sym typeface="Open Sans Bold"/>
              </a:rPr>
              <a:t>Título</a:t>
            </a:r>
          </a:p>
        </p:txBody>
      </p:sp>
      <p:sp>
        <p:nvSpPr>
          <p:cNvPr name="TextBox 8" id="8"/>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01</a:t>
            </a:r>
          </a:p>
        </p:txBody>
      </p:sp>
      <p:sp>
        <p:nvSpPr>
          <p:cNvPr name="TextBox 9" id="9"/>
          <p:cNvSpPr txBox="true"/>
          <p:nvPr/>
        </p:nvSpPr>
        <p:spPr>
          <a:xfrm rot="0">
            <a:off x="1028700" y="3381090"/>
            <a:ext cx="7216694" cy="495300"/>
          </a:xfrm>
          <a:prstGeom prst="rect">
            <a:avLst/>
          </a:prstGeom>
        </p:spPr>
        <p:txBody>
          <a:bodyPr anchor="t" rtlCol="false" tIns="0" lIns="0" bIns="0" rIns="0">
            <a:spAutoFit/>
          </a:bodyPr>
          <a:lstStyle/>
          <a:p>
            <a:pPr algn="l">
              <a:lnSpc>
                <a:spcPts val="4199"/>
              </a:lnSpc>
            </a:pPr>
            <a:r>
              <a:rPr lang="en-US" sz="2999" b="true">
                <a:solidFill>
                  <a:srgbClr val="FFDE59"/>
                </a:solidFill>
                <a:latin typeface="Open Sans Bold"/>
                <a:ea typeface="Open Sans Bold"/>
                <a:cs typeface="Open Sans Bold"/>
                <a:sym typeface="Open Sans Bold"/>
              </a:rPr>
              <a:t>Disciplina</a:t>
            </a:r>
          </a:p>
        </p:txBody>
      </p:sp>
      <p:sp>
        <p:nvSpPr>
          <p:cNvPr name="TextBox 10" id="10"/>
          <p:cNvSpPr txBox="true"/>
          <p:nvPr/>
        </p:nvSpPr>
        <p:spPr>
          <a:xfrm rot="0">
            <a:off x="1028700" y="3981165"/>
            <a:ext cx="8024587" cy="389255"/>
          </a:xfrm>
          <a:prstGeom prst="rect">
            <a:avLst/>
          </a:prstGeom>
        </p:spPr>
        <p:txBody>
          <a:bodyPr anchor="t" rtlCol="false" tIns="0" lIns="0" bIns="0" rIns="0">
            <a:spAutoFit/>
          </a:bodyPr>
          <a:lstStyle/>
          <a:p>
            <a:pPr algn="l">
              <a:lnSpc>
                <a:spcPts val="3219"/>
              </a:lnSpc>
              <a:spcBef>
                <a:spcPct val="0"/>
              </a:spcBef>
            </a:pPr>
            <a:r>
              <a:rPr lang="en-US" sz="2299" spc="213">
                <a:solidFill>
                  <a:srgbClr val="FFFFFF"/>
                </a:solidFill>
                <a:latin typeface="Open Sauce"/>
                <a:ea typeface="Open Sauce"/>
                <a:cs typeface="Open Sauce"/>
                <a:sym typeface="Open Sauce"/>
              </a:rPr>
              <a:t>Projeto e Desenvolvimento de Software</a:t>
            </a:r>
          </a:p>
        </p:txBody>
      </p:sp>
      <p:sp>
        <p:nvSpPr>
          <p:cNvPr name="TextBox 11" id="11"/>
          <p:cNvSpPr txBox="true"/>
          <p:nvPr/>
        </p:nvSpPr>
        <p:spPr>
          <a:xfrm rot="0">
            <a:off x="1028700" y="6841479"/>
            <a:ext cx="7216694" cy="495300"/>
          </a:xfrm>
          <a:prstGeom prst="rect">
            <a:avLst/>
          </a:prstGeom>
        </p:spPr>
        <p:txBody>
          <a:bodyPr anchor="t" rtlCol="false" tIns="0" lIns="0" bIns="0" rIns="0">
            <a:spAutoFit/>
          </a:bodyPr>
          <a:lstStyle/>
          <a:p>
            <a:pPr algn="l">
              <a:lnSpc>
                <a:spcPts val="4199"/>
              </a:lnSpc>
            </a:pPr>
            <a:r>
              <a:rPr lang="en-US" sz="2999" b="true">
                <a:solidFill>
                  <a:srgbClr val="FFDE59"/>
                </a:solidFill>
                <a:latin typeface="Open Sans Bold"/>
                <a:ea typeface="Open Sans Bold"/>
                <a:cs typeface="Open Sans Bold"/>
                <a:sym typeface="Open Sans Bold"/>
              </a:rPr>
              <a:t>Integrantes</a:t>
            </a:r>
          </a:p>
        </p:txBody>
      </p:sp>
      <p:sp>
        <p:nvSpPr>
          <p:cNvPr name="TextBox 12" id="12"/>
          <p:cNvSpPr txBox="true"/>
          <p:nvPr/>
        </p:nvSpPr>
        <p:spPr>
          <a:xfrm rot="0">
            <a:off x="1028700" y="7523108"/>
            <a:ext cx="8024587" cy="2532762"/>
          </a:xfrm>
          <a:prstGeom prst="rect">
            <a:avLst/>
          </a:prstGeom>
        </p:spPr>
        <p:txBody>
          <a:bodyPr anchor="t" rtlCol="false" tIns="0" lIns="0" bIns="0" rIns="0">
            <a:spAutoFit/>
          </a:bodyPr>
          <a:lstStyle/>
          <a:p>
            <a:pPr algn="l">
              <a:lnSpc>
                <a:spcPts val="4116"/>
              </a:lnSpc>
            </a:pPr>
            <a:r>
              <a:rPr lang="en-US" sz="2299" spc="213">
                <a:solidFill>
                  <a:srgbClr val="FFFFFF"/>
                </a:solidFill>
                <a:latin typeface="Open Sauce"/>
                <a:ea typeface="Open Sauce"/>
                <a:cs typeface="Open Sauce"/>
                <a:sym typeface="Open Sauce"/>
              </a:rPr>
              <a:t>Alexsandro Nogueira Costa Filho</a:t>
            </a:r>
          </a:p>
          <a:p>
            <a:pPr algn="l">
              <a:lnSpc>
                <a:spcPts val="4116"/>
              </a:lnSpc>
            </a:pPr>
            <a:r>
              <a:rPr lang="en-US" sz="2299" spc="213">
                <a:solidFill>
                  <a:srgbClr val="FFFFFF"/>
                </a:solidFill>
                <a:latin typeface="Open Sauce"/>
                <a:ea typeface="Open Sauce"/>
                <a:cs typeface="Open Sauce"/>
                <a:sym typeface="Open Sauce"/>
              </a:rPr>
              <a:t>Antonio Neto de Moura Melo</a:t>
            </a:r>
          </a:p>
          <a:p>
            <a:pPr algn="l">
              <a:lnSpc>
                <a:spcPts val="4116"/>
              </a:lnSpc>
            </a:pPr>
            <a:r>
              <a:rPr lang="en-US" sz="2299" spc="213">
                <a:solidFill>
                  <a:srgbClr val="FFFFFF"/>
                </a:solidFill>
                <a:latin typeface="Open Sauce"/>
                <a:ea typeface="Open Sauce"/>
                <a:cs typeface="Open Sauce"/>
                <a:sym typeface="Open Sauce"/>
              </a:rPr>
              <a:t>Carla Sofia Santos Ribeiro</a:t>
            </a:r>
          </a:p>
          <a:p>
            <a:pPr algn="l">
              <a:lnSpc>
                <a:spcPts val="4116"/>
              </a:lnSpc>
            </a:pPr>
            <a:r>
              <a:rPr lang="en-US" sz="2299" spc="213">
                <a:solidFill>
                  <a:srgbClr val="FFFFFF"/>
                </a:solidFill>
                <a:latin typeface="Open Sauce"/>
                <a:ea typeface="Open Sauce"/>
                <a:cs typeface="Open Sauce"/>
                <a:sym typeface="Open Sauce"/>
              </a:rPr>
              <a:t>Emerson Paulo Pinheiro Muniz</a:t>
            </a:r>
          </a:p>
          <a:p>
            <a:pPr algn="l">
              <a:lnSpc>
                <a:spcPts val="4116"/>
              </a:lnSpc>
            </a:pPr>
            <a:r>
              <a:rPr lang="en-US" sz="2299" spc="213">
                <a:solidFill>
                  <a:srgbClr val="FFFFFF"/>
                </a:solidFill>
                <a:latin typeface="Open Sauce"/>
                <a:ea typeface="Open Sauce"/>
                <a:cs typeface="Open Sauce"/>
                <a:sym typeface="Open Sauce"/>
              </a:rPr>
              <a:t>Marcos Davi Taveira de Sousa</a:t>
            </a:r>
          </a:p>
        </p:txBody>
      </p:sp>
      <p:sp>
        <p:nvSpPr>
          <p:cNvPr name="TextBox 13" id="13"/>
          <p:cNvSpPr txBox="true"/>
          <p:nvPr/>
        </p:nvSpPr>
        <p:spPr>
          <a:xfrm rot="0">
            <a:off x="1028700" y="4627596"/>
            <a:ext cx="7216694" cy="495300"/>
          </a:xfrm>
          <a:prstGeom prst="rect">
            <a:avLst/>
          </a:prstGeom>
        </p:spPr>
        <p:txBody>
          <a:bodyPr anchor="t" rtlCol="false" tIns="0" lIns="0" bIns="0" rIns="0">
            <a:spAutoFit/>
          </a:bodyPr>
          <a:lstStyle/>
          <a:p>
            <a:pPr algn="l">
              <a:lnSpc>
                <a:spcPts val="4199"/>
              </a:lnSpc>
            </a:pPr>
            <a:r>
              <a:rPr lang="en-US" sz="2999" b="true">
                <a:solidFill>
                  <a:srgbClr val="FFDE59"/>
                </a:solidFill>
                <a:latin typeface="Open Sans Bold"/>
                <a:ea typeface="Open Sans Bold"/>
                <a:cs typeface="Open Sans Bold"/>
                <a:sym typeface="Open Sans Bold"/>
              </a:rPr>
              <a:t>Descrição</a:t>
            </a:r>
          </a:p>
        </p:txBody>
      </p:sp>
      <p:sp>
        <p:nvSpPr>
          <p:cNvPr name="TextBox 14" id="14"/>
          <p:cNvSpPr txBox="true"/>
          <p:nvPr/>
        </p:nvSpPr>
        <p:spPr>
          <a:xfrm rot="0">
            <a:off x="1028700" y="5380071"/>
            <a:ext cx="7431558" cy="1189355"/>
          </a:xfrm>
          <a:prstGeom prst="rect">
            <a:avLst/>
          </a:prstGeom>
        </p:spPr>
        <p:txBody>
          <a:bodyPr anchor="t" rtlCol="false" tIns="0" lIns="0" bIns="0" rIns="0">
            <a:spAutoFit/>
          </a:bodyPr>
          <a:lstStyle/>
          <a:p>
            <a:pPr algn="just">
              <a:lnSpc>
                <a:spcPts val="3219"/>
              </a:lnSpc>
              <a:spcBef>
                <a:spcPct val="0"/>
              </a:spcBef>
            </a:pPr>
            <a:r>
              <a:rPr lang="en-US" sz="2299" spc="213">
                <a:solidFill>
                  <a:srgbClr val="FFFFFF"/>
                </a:solidFill>
                <a:latin typeface="Open Sauce"/>
                <a:ea typeface="Open Sauce"/>
                <a:cs typeface="Open Sauce"/>
                <a:sym typeface="Open Sauce"/>
              </a:rPr>
              <a:t>É um projeto de portal de criptomoedas com dashboards que facilitam a gestão e análise para decisões de investimento.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74422" y="1247806"/>
            <a:ext cx="10286953" cy="8803445"/>
          </a:xfrm>
          <a:custGeom>
            <a:avLst/>
            <a:gdLst/>
            <a:ahLst/>
            <a:cxnLst/>
            <a:rect r="r" b="b" t="t" l="l"/>
            <a:pathLst>
              <a:path h="8803445" w="10286953">
                <a:moveTo>
                  <a:pt x="0" y="0"/>
                </a:moveTo>
                <a:lnTo>
                  <a:pt x="10286953" y="0"/>
                </a:lnTo>
                <a:lnTo>
                  <a:pt x="10286953" y="8803445"/>
                </a:lnTo>
                <a:lnTo>
                  <a:pt x="0" y="8803445"/>
                </a:lnTo>
                <a:lnTo>
                  <a:pt x="0" y="0"/>
                </a:lnTo>
                <a:close/>
              </a:path>
            </a:pathLst>
          </a:custGeom>
          <a:blipFill>
            <a:blip r:embed="rId6"/>
            <a:stretch>
              <a:fillRect l="0" t="0" r="0" b="0"/>
            </a:stretch>
          </a:blipFill>
        </p:spPr>
      </p:sp>
      <p:sp>
        <p:nvSpPr>
          <p:cNvPr name="TextBox 5" id="5"/>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GERENCIADOR DE CRIPTOMOEDAS</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19</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73565" y="3362763"/>
            <a:ext cx="13137354" cy="3561473"/>
          </a:xfrm>
          <a:custGeom>
            <a:avLst/>
            <a:gdLst/>
            <a:ahLst/>
            <a:cxnLst/>
            <a:rect r="r" b="b" t="t" l="l"/>
            <a:pathLst>
              <a:path h="3561473" w="13137354">
                <a:moveTo>
                  <a:pt x="0" y="0"/>
                </a:moveTo>
                <a:lnTo>
                  <a:pt x="13137354" y="0"/>
                </a:lnTo>
                <a:lnTo>
                  <a:pt x="13137354" y="3561474"/>
                </a:lnTo>
                <a:lnTo>
                  <a:pt x="0" y="3561474"/>
                </a:lnTo>
                <a:lnTo>
                  <a:pt x="0" y="0"/>
                </a:lnTo>
                <a:close/>
              </a:path>
            </a:pathLst>
          </a:custGeom>
          <a:blipFill>
            <a:blip r:embed="rId6"/>
            <a:stretch>
              <a:fillRect l="0" t="0" r="0" b="0"/>
            </a:stretch>
          </a:blipFill>
        </p:spPr>
      </p:sp>
      <p:sp>
        <p:nvSpPr>
          <p:cNvPr name="TextBox 5" id="5"/>
          <p:cNvSpPr txBox="true"/>
          <p:nvPr/>
        </p:nvSpPr>
        <p:spPr>
          <a:xfrm rot="0">
            <a:off x="177408" y="361950"/>
            <a:ext cx="13755944"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GERENCIADOR DE IDIOMA</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20</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Diagramas</a:t>
            </a:r>
          </a:p>
          <a:p>
            <a:pPr algn="l">
              <a:lnSpc>
                <a:spcPts val="5835"/>
              </a:lnSpc>
            </a:pPr>
            <a:r>
              <a:rPr lang="en-US" sz="6016" b="true">
                <a:solidFill>
                  <a:srgbClr val="FFFFFF"/>
                </a:solidFill>
                <a:latin typeface="Open Sans Bold Bold"/>
                <a:ea typeface="Open Sans Bold Bold"/>
                <a:cs typeface="Open Sans Bold Bold"/>
                <a:sym typeface="Open Sans Bold Bold"/>
              </a:rPr>
              <a:t>de</a:t>
            </a:r>
          </a:p>
          <a:p>
            <a:pPr algn="l">
              <a:lnSpc>
                <a:spcPts val="5835"/>
              </a:lnSpc>
            </a:pPr>
            <a:r>
              <a:rPr lang="en-US" sz="6016" b="true">
                <a:solidFill>
                  <a:srgbClr val="FFFFFF"/>
                </a:solidFill>
                <a:latin typeface="Open Sans Bold Bold"/>
                <a:ea typeface="Open Sans Bold Bold"/>
                <a:cs typeface="Open Sans Bold Bold"/>
                <a:sym typeface="Open Sans Bold Bold"/>
              </a:rPr>
              <a:t>Classe</a:t>
            </a:r>
          </a:p>
        </p:txBody>
      </p:sp>
      <p:sp>
        <p:nvSpPr>
          <p:cNvPr name="TextBox 7" id="7"/>
          <p:cNvSpPr txBox="true"/>
          <p:nvPr/>
        </p:nvSpPr>
        <p:spPr>
          <a:xfrm rot="0">
            <a:off x="1028700" y="5747012"/>
            <a:ext cx="9985078" cy="1151890"/>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Casos de uso descrevem interações entre usuários e um sistema para atingir objetivos específicos.</a:t>
            </a:r>
          </a:p>
          <a:p>
            <a:pPr algn="l">
              <a:lnSpc>
                <a:spcPts val="3080"/>
              </a:lnSpc>
            </a:pPr>
          </a:p>
        </p:txBody>
      </p:sp>
      <p:sp>
        <p:nvSpPr>
          <p:cNvPr name="TextBox 8" id="8"/>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21</a:t>
            </a:r>
          </a:p>
        </p:txBody>
      </p:sp>
      <p:sp>
        <p:nvSpPr>
          <p:cNvPr name="Freeform 9" id="9"/>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80326" y="833767"/>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029146"/>
            <a:ext cx="7891713" cy="5257854"/>
          </a:xfrm>
          <a:custGeom>
            <a:avLst/>
            <a:gdLst/>
            <a:ahLst/>
            <a:cxnLst/>
            <a:rect r="r" b="b" t="t" l="l"/>
            <a:pathLst>
              <a:path h="5257854" w="7891713">
                <a:moveTo>
                  <a:pt x="0" y="0"/>
                </a:moveTo>
                <a:lnTo>
                  <a:pt x="7891713" y="0"/>
                </a:lnTo>
                <a:lnTo>
                  <a:pt x="7891713" y="5257854"/>
                </a:lnTo>
                <a:lnTo>
                  <a:pt x="0" y="5257854"/>
                </a:lnTo>
                <a:lnTo>
                  <a:pt x="0" y="0"/>
                </a:lnTo>
                <a:close/>
              </a:path>
            </a:pathLst>
          </a:custGeom>
          <a:blipFill>
            <a:blip r:embed="rId4"/>
            <a:stretch>
              <a:fillRect l="0" t="-93" r="0" b="-93"/>
            </a:stretch>
          </a:blipFill>
        </p:spPr>
      </p:sp>
      <p:sp>
        <p:nvSpPr>
          <p:cNvPr name="Freeform 4" id="4"/>
          <p:cNvSpPr/>
          <p:nvPr/>
        </p:nvSpPr>
        <p:spPr>
          <a:xfrm flipH="false" flipV="false" rot="-5400000">
            <a:off x="15614578" y="2470078"/>
            <a:ext cx="2673422" cy="2673422"/>
          </a:xfrm>
          <a:custGeom>
            <a:avLst/>
            <a:gdLst/>
            <a:ahLst/>
            <a:cxnLst/>
            <a:rect r="r" b="b" t="t" l="l"/>
            <a:pathLst>
              <a:path h="2673422" w="2673422">
                <a:moveTo>
                  <a:pt x="0" y="0"/>
                </a:moveTo>
                <a:lnTo>
                  <a:pt x="2673422" y="0"/>
                </a:lnTo>
                <a:lnTo>
                  <a:pt x="2673422" y="2673422"/>
                </a:lnTo>
                <a:lnTo>
                  <a:pt x="0" y="2673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91713" y="-1339901"/>
            <a:ext cx="10396287" cy="6133809"/>
          </a:xfrm>
          <a:custGeom>
            <a:avLst/>
            <a:gdLst/>
            <a:ahLst/>
            <a:cxnLst/>
            <a:rect r="r" b="b" t="t" l="l"/>
            <a:pathLst>
              <a:path h="6133809" w="10396287">
                <a:moveTo>
                  <a:pt x="0" y="0"/>
                </a:moveTo>
                <a:lnTo>
                  <a:pt x="10396287" y="0"/>
                </a:lnTo>
                <a:lnTo>
                  <a:pt x="10396287" y="6133809"/>
                </a:lnTo>
                <a:lnTo>
                  <a:pt x="0" y="613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10284" y="3747717"/>
            <a:ext cx="2562858" cy="2562858"/>
          </a:xfrm>
          <a:custGeom>
            <a:avLst/>
            <a:gdLst/>
            <a:ahLst/>
            <a:cxnLst/>
            <a:rect r="r" b="b" t="t" l="l"/>
            <a:pathLst>
              <a:path h="2562858" w="2562858">
                <a:moveTo>
                  <a:pt x="0" y="0"/>
                </a:moveTo>
                <a:lnTo>
                  <a:pt x="2562858" y="0"/>
                </a:lnTo>
                <a:lnTo>
                  <a:pt x="2562858" y="2562858"/>
                </a:lnTo>
                <a:lnTo>
                  <a:pt x="0" y="256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973115" y="4116290"/>
            <a:ext cx="1837196" cy="1825713"/>
          </a:xfrm>
          <a:custGeom>
            <a:avLst/>
            <a:gdLst/>
            <a:ahLst/>
            <a:cxnLst/>
            <a:rect r="r" b="b" t="t" l="l"/>
            <a:pathLst>
              <a:path h="1825713" w="1837196">
                <a:moveTo>
                  <a:pt x="0" y="0"/>
                </a:moveTo>
                <a:lnTo>
                  <a:pt x="1837196" y="0"/>
                </a:lnTo>
                <a:lnTo>
                  <a:pt x="1837196" y="1825713"/>
                </a:lnTo>
                <a:lnTo>
                  <a:pt x="0" y="1825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3734611"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3"/>
            <a:stretch>
              <a:fillRect l="-8110" t="0" r="-8110" b="0"/>
            </a:stretch>
          </a:blipFill>
        </p:spPr>
      </p:sp>
      <p:sp>
        <p:nvSpPr>
          <p:cNvPr name="Freeform 9" id="9"/>
          <p:cNvSpPr/>
          <p:nvPr/>
        </p:nvSpPr>
        <p:spPr>
          <a:xfrm flipH="false" flipV="false" rot="0">
            <a:off x="9144000"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4"/>
            <a:stretch>
              <a:fillRect l="-7892" t="0" r="-7892" b="0"/>
            </a:stretch>
          </a:blipFill>
        </p:spPr>
      </p:sp>
      <p:sp>
        <p:nvSpPr>
          <p:cNvPr name="Freeform 10" id="10"/>
          <p:cNvSpPr/>
          <p:nvPr/>
        </p:nvSpPr>
        <p:spPr>
          <a:xfrm flipH="false" flipV="false" rot="0">
            <a:off x="7380878" y="4518311"/>
            <a:ext cx="1021670" cy="1021670"/>
          </a:xfrm>
          <a:custGeom>
            <a:avLst/>
            <a:gdLst/>
            <a:ahLst/>
            <a:cxnLst/>
            <a:rect r="r" b="b" t="t" l="l"/>
            <a:pathLst>
              <a:path h="1021670" w="1021670">
                <a:moveTo>
                  <a:pt x="0" y="0"/>
                </a:moveTo>
                <a:lnTo>
                  <a:pt x="1021670" y="0"/>
                </a:lnTo>
                <a:lnTo>
                  <a:pt x="1021670" y="1021670"/>
                </a:lnTo>
                <a:lnTo>
                  <a:pt x="0" y="10216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5400000">
            <a:off x="-1698771" y="-16987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614496" y="5766653"/>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259300" y="925830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5400000">
            <a:off x="17442568" y="9406575"/>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0">
            <a:off x="8908272" y="8519885"/>
            <a:ext cx="3466641" cy="1442570"/>
          </a:xfrm>
          <a:custGeom>
            <a:avLst/>
            <a:gdLst/>
            <a:ahLst/>
            <a:cxnLst/>
            <a:rect r="r" b="b" t="t" l="l"/>
            <a:pathLst>
              <a:path h="1442570" w="3466641">
                <a:moveTo>
                  <a:pt x="0" y="0"/>
                </a:moveTo>
                <a:lnTo>
                  <a:pt x="3466641" y="0"/>
                </a:lnTo>
                <a:lnTo>
                  <a:pt x="3466641" y="1442570"/>
                </a:lnTo>
                <a:lnTo>
                  <a:pt x="0" y="1442570"/>
                </a:lnTo>
                <a:lnTo>
                  <a:pt x="0" y="0"/>
                </a:lnTo>
                <a:close/>
              </a:path>
            </a:pathLst>
          </a:custGeom>
          <a:blipFill>
            <a:blip r:embed="rId25"/>
            <a:stretch>
              <a:fillRect l="0" t="0" r="0" b="0"/>
            </a:stretch>
          </a:blipFill>
        </p:spPr>
      </p:sp>
      <p:sp>
        <p:nvSpPr>
          <p:cNvPr name="TextBox 16" id="16"/>
          <p:cNvSpPr txBox="true"/>
          <p:nvPr/>
        </p:nvSpPr>
        <p:spPr>
          <a:xfrm rot="0">
            <a:off x="1028700" y="1019175"/>
            <a:ext cx="6609846" cy="2944622"/>
          </a:xfrm>
          <a:prstGeom prst="rect">
            <a:avLst/>
          </a:prstGeom>
        </p:spPr>
        <p:txBody>
          <a:bodyPr anchor="t" rtlCol="false" tIns="0" lIns="0" bIns="0" rIns="0">
            <a:spAutoFit/>
          </a:bodyPr>
          <a:lstStyle/>
          <a:p>
            <a:pPr algn="l">
              <a:lnSpc>
                <a:spcPts val="7743"/>
              </a:lnSpc>
            </a:pPr>
            <a:r>
              <a:rPr lang="en-US" sz="6399" b="true">
                <a:solidFill>
                  <a:srgbClr val="000000"/>
                </a:solidFill>
                <a:latin typeface="Open Sans Bold Bold"/>
                <a:ea typeface="Open Sans Bold Bold"/>
                <a:cs typeface="Open Sans Bold Bold"/>
                <a:sym typeface="Open Sans Bold Bold"/>
              </a:rPr>
              <a:t>O QUE É DIAGRAMA DE CLASSE?</a:t>
            </a:r>
          </a:p>
        </p:txBody>
      </p:sp>
      <p:sp>
        <p:nvSpPr>
          <p:cNvPr name="TextBox 17" id="17"/>
          <p:cNvSpPr txBox="true"/>
          <p:nvPr/>
        </p:nvSpPr>
        <p:spPr>
          <a:xfrm rot="0">
            <a:off x="13392589" y="6784728"/>
            <a:ext cx="4432811" cy="27139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Ele é utilizado para modelar os objetos que compõem o sistema, exibindo os relacionamentos entre eles e descrevendo o que cada objeto faz com os serviços que fornece.</a:t>
            </a:r>
          </a:p>
          <a:p>
            <a:pPr algn="l">
              <a:lnSpc>
                <a:spcPts val="3080"/>
              </a:lnSpc>
            </a:pPr>
          </a:p>
        </p:txBody>
      </p:sp>
      <p:sp>
        <p:nvSpPr>
          <p:cNvPr name="TextBox 18" id="18"/>
          <p:cNvSpPr txBox="true"/>
          <p:nvPr/>
        </p:nvSpPr>
        <p:spPr>
          <a:xfrm rot="0">
            <a:off x="9458896" y="5331405"/>
            <a:ext cx="8366504" cy="1663064"/>
          </a:xfrm>
          <a:prstGeom prst="rect">
            <a:avLst/>
          </a:prstGeom>
        </p:spPr>
        <p:txBody>
          <a:bodyPr anchor="t" rtlCol="false" tIns="0" lIns="0" bIns="0" rIns="0">
            <a:spAutoFit/>
          </a:bodyPr>
          <a:lstStyle/>
          <a:p>
            <a:pPr algn="just">
              <a:lnSpc>
                <a:spcPts val="3360"/>
              </a:lnSpc>
            </a:pPr>
            <a:r>
              <a:rPr lang="en-US" sz="2400" b="true">
                <a:solidFill>
                  <a:srgbClr val="000000"/>
                </a:solidFill>
                <a:latin typeface="Open Sauce Bold"/>
                <a:ea typeface="Open Sauce Bold"/>
                <a:cs typeface="Open Sauce Bold"/>
                <a:sym typeface="Open Sauce Bold"/>
              </a:rPr>
              <a:t>É um dos principais diagramas usados na modelagem de sistemas orientados a objetos, especialmente em UML (Unified Modeling Language).</a:t>
            </a:r>
          </a:p>
          <a:p>
            <a:pPr algn="just">
              <a:lnSpc>
                <a:spcPts val="3360"/>
              </a:lnSpc>
              <a:spcBef>
                <a:spcPct val="0"/>
              </a:spcBef>
            </a:pPr>
          </a:p>
        </p:txBody>
      </p:sp>
      <p:sp>
        <p:nvSpPr>
          <p:cNvPr name="TextBox 19" id="19"/>
          <p:cNvSpPr txBox="true"/>
          <p:nvPr/>
        </p:nvSpPr>
        <p:spPr>
          <a:xfrm rot="0">
            <a:off x="8614496" y="6784728"/>
            <a:ext cx="4054193" cy="193294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As classes, descrevem estes objetos através de atributos e operações, e são representados deste modo:</a:t>
            </a:r>
          </a:p>
          <a:p>
            <a:pPr algn="l">
              <a:lnSpc>
                <a:spcPts val="3080"/>
              </a:lnSpc>
            </a:pPr>
          </a:p>
        </p:txBody>
      </p:sp>
      <p:sp>
        <p:nvSpPr>
          <p:cNvPr name="TextBox 20" id="2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7351312" y="6683846"/>
            <a:ext cx="3901336" cy="548127"/>
            <a:chOff x="0" y="0"/>
            <a:chExt cx="5201782" cy="730835"/>
          </a:xfrm>
        </p:grpSpPr>
        <p:sp>
          <p:nvSpPr>
            <p:cNvPr name="Freeform 6" id="6"/>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310303" y="63500"/>
              <a:ext cx="3891479"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Agregação</a:t>
              </a:r>
            </a:p>
          </p:txBody>
        </p:sp>
      </p:grpSp>
      <p:sp>
        <p:nvSpPr>
          <p:cNvPr name="TextBox 8" id="8"/>
          <p:cNvSpPr txBox="true"/>
          <p:nvPr/>
        </p:nvSpPr>
        <p:spPr>
          <a:xfrm rot="0">
            <a:off x="7351312" y="7278517"/>
            <a:ext cx="9780996"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Associação especial onde uma classe é parte de outra, mas pode existir de forma independente.</a:t>
            </a:r>
          </a:p>
          <a:p>
            <a:pPr algn="just">
              <a:lnSpc>
                <a:spcPts val="3080"/>
              </a:lnSpc>
            </a:pPr>
          </a:p>
        </p:txBody>
      </p:sp>
      <p:grpSp>
        <p:nvGrpSpPr>
          <p:cNvPr name="Group 9" id="9"/>
          <p:cNvGrpSpPr/>
          <p:nvPr/>
        </p:nvGrpSpPr>
        <p:grpSpPr>
          <a:xfrm rot="0">
            <a:off x="7351312" y="3026752"/>
            <a:ext cx="4277268" cy="548127"/>
            <a:chOff x="0" y="0"/>
            <a:chExt cx="5703024" cy="730835"/>
          </a:xfrm>
        </p:grpSpPr>
        <p:sp>
          <p:nvSpPr>
            <p:cNvPr name="TextBox 10" id="10"/>
            <p:cNvSpPr txBox="true"/>
            <p:nvPr/>
          </p:nvSpPr>
          <p:spPr>
            <a:xfrm rot="0">
              <a:off x="1310303" y="88558"/>
              <a:ext cx="4392721"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Associação</a:t>
              </a:r>
            </a:p>
          </p:txBody>
        </p:sp>
        <p:sp>
          <p:nvSpPr>
            <p:cNvPr name="Freeform 11" id="11"/>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2" id="12"/>
          <p:cNvSpPr txBox="true"/>
          <p:nvPr/>
        </p:nvSpPr>
        <p:spPr>
          <a:xfrm rot="0">
            <a:off x="7409974" y="3799248"/>
            <a:ext cx="4159944" cy="761365"/>
          </a:xfrm>
          <a:prstGeom prst="rect">
            <a:avLst/>
          </a:prstGeom>
        </p:spPr>
        <p:txBody>
          <a:bodyPr anchor="t" rtlCol="false" tIns="0" lIns="0" bIns="0" rIns="0">
            <a:spAutoFit/>
          </a:bodyPr>
          <a:lstStyle/>
          <a:p>
            <a:pPr algn="l">
              <a:lnSpc>
                <a:spcPts val="3080"/>
              </a:lnSpc>
            </a:pPr>
            <a:r>
              <a:rPr lang="en-US" sz="2000">
                <a:solidFill>
                  <a:srgbClr val="000000"/>
                </a:solidFill>
                <a:latin typeface="Open Sauce"/>
                <a:ea typeface="Open Sauce"/>
                <a:cs typeface="Open Sauce"/>
                <a:sym typeface="Open Sauce"/>
              </a:rPr>
              <a:t>Indicação de que objetos podem se relacionar entre si.</a:t>
            </a:r>
          </a:p>
        </p:txBody>
      </p:sp>
      <p:sp>
        <p:nvSpPr>
          <p:cNvPr name="TextBox 13" id="13"/>
          <p:cNvSpPr txBox="true"/>
          <p:nvPr/>
        </p:nvSpPr>
        <p:spPr>
          <a:xfrm rot="0">
            <a:off x="7409974" y="1019175"/>
            <a:ext cx="8731608"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RELACIONAMENTOS DO DIAGRAMA DE CLASSE</a:t>
            </a:r>
          </a:p>
        </p:txBody>
      </p:sp>
      <p:grpSp>
        <p:nvGrpSpPr>
          <p:cNvPr name="Group 14" id="14"/>
          <p:cNvGrpSpPr/>
          <p:nvPr/>
        </p:nvGrpSpPr>
        <p:grpSpPr>
          <a:xfrm rot="0">
            <a:off x="12481058" y="4869437"/>
            <a:ext cx="4276656" cy="1814410"/>
            <a:chOff x="0" y="0"/>
            <a:chExt cx="5702207" cy="2419213"/>
          </a:xfrm>
        </p:grpSpPr>
        <p:sp>
          <p:nvSpPr>
            <p:cNvPr name="TextBox 15" id="15"/>
            <p:cNvSpPr txBox="true"/>
            <p:nvPr/>
          </p:nvSpPr>
          <p:spPr>
            <a:xfrm rot="0">
              <a:off x="77808" y="905585"/>
              <a:ext cx="5546592" cy="1513628"/>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Relação forte onde a parte depende do todo para existir.</a:t>
              </a:r>
            </a:p>
            <a:p>
              <a:pPr algn="just">
                <a:lnSpc>
                  <a:spcPts val="3080"/>
                </a:lnSpc>
              </a:pPr>
            </a:p>
          </p:txBody>
        </p:sp>
        <p:sp>
          <p:nvSpPr>
            <p:cNvPr name="Freeform 16" id="16"/>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309486" y="126658"/>
              <a:ext cx="4392721"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Composição</a:t>
              </a:r>
            </a:p>
          </p:txBody>
        </p:sp>
      </p:grpSp>
      <p:grpSp>
        <p:nvGrpSpPr>
          <p:cNvPr name="Group 18" id="18"/>
          <p:cNvGrpSpPr/>
          <p:nvPr/>
        </p:nvGrpSpPr>
        <p:grpSpPr>
          <a:xfrm rot="0">
            <a:off x="12409630" y="3026752"/>
            <a:ext cx="4722678" cy="1747641"/>
            <a:chOff x="0" y="0"/>
            <a:chExt cx="6296903" cy="2330189"/>
          </a:xfrm>
        </p:grpSpPr>
        <p:sp>
          <p:nvSpPr>
            <p:cNvPr name="TextBox 19" id="19"/>
            <p:cNvSpPr txBox="true"/>
            <p:nvPr/>
          </p:nvSpPr>
          <p:spPr>
            <a:xfrm rot="0">
              <a:off x="0" y="816560"/>
              <a:ext cx="6296903" cy="1513628"/>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Relação entre superclasse (pai) e subclasse (filha).</a:t>
              </a:r>
            </a:p>
            <a:p>
              <a:pPr algn="just">
                <a:lnSpc>
                  <a:spcPts val="3080"/>
                </a:lnSpc>
              </a:pPr>
            </a:p>
          </p:txBody>
        </p:sp>
        <p:sp>
          <p:nvSpPr>
            <p:cNvPr name="Freeform 20" id="20"/>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310303" y="88558"/>
              <a:ext cx="4392721"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Herança</a:t>
              </a:r>
            </a:p>
          </p:txBody>
        </p:sp>
      </p:grpSp>
      <p:grpSp>
        <p:nvGrpSpPr>
          <p:cNvPr name="Group 22" id="22"/>
          <p:cNvGrpSpPr/>
          <p:nvPr/>
        </p:nvGrpSpPr>
        <p:grpSpPr>
          <a:xfrm rot="0">
            <a:off x="7351925" y="4869437"/>
            <a:ext cx="4852909" cy="1747848"/>
            <a:chOff x="0" y="0"/>
            <a:chExt cx="6470545" cy="2330464"/>
          </a:xfrm>
        </p:grpSpPr>
        <p:sp>
          <p:nvSpPr>
            <p:cNvPr name="TextBox 23" id="23"/>
            <p:cNvSpPr txBox="true"/>
            <p:nvPr/>
          </p:nvSpPr>
          <p:spPr>
            <a:xfrm rot="0">
              <a:off x="0" y="816836"/>
              <a:ext cx="6470545" cy="1513628"/>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Relação onde uma classe depende de outra para funcionar.</a:t>
              </a:r>
            </a:p>
            <a:p>
              <a:pPr algn="just">
                <a:lnSpc>
                  <a:spcPts val="3080"/>
                </a:lnSpc>
              </a:pPr>
            </a:p>
          </p:txBody>
        </p:sp>
        <p:sp>
          <p:nvSpPr>
            <p:cNvPr name="Freeform 24" id="24"/>
            <p:cNvSpPr/>
            <p:nvPr/>
          </p:nvSpPr>
          <p:spPr>
            <a:xfrm flipH="false" flipV="false" rot="0">
              <a:off x="7740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1386886" y="126658"/>
              <a:ext cx="4392721"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Dependência</a:t>
              </a:r>
            </a:p>
          </p:txBody>
        </p:sp>
      </p:grpSp>
      <p:sp>
        <p:nvSpPr>
          <p:cNvPr name="TextBox 26" id="2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23</a:t>
            </a:r>
          </a:p>
        </p:txBody>
      </p:sp>
      <p:sp>
        <p:nvSpPr>
          <p:cNvPr name="Freeform 27" id="27"/>
          <p:cNvSpPr/>
          <p:nvPr/>
        </p:nvSpPr>
        <p:spPr>
          <a:xfrm flipH="false" flipV="false" rot="2700000">
            <a:off x="1833784" y="3342939"/>
            <a:ext cx="4340985" cy="4340985"/>
          </a:xfrm>
          <a:custGeom>
            <a:avLst/>
            <a:gdLst/>
            <a:ahLst/>
            <a:cxnLst/>
            <a:rect r="r" b="b" t="t" l="l"/>
            <a:pathLst>
              <a:path h="4340985" w="4340985">
                <a:moveTo>
                  <a:pt x="0" y="0"/>
                </a:moveTo>
                <a:lnTo>
                  <a:pt x="4340984" y="0"/>
                </a:lnTo>
                <a:lnTo>
                  <a:pt x="4340984" y="4340984"/>
                </a:lnTo>
                <a:lnTo>
                  <a:pt x="0" y="43409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0">
            <a:off x="3151741" y="3317797"/>
            <a:ext cx="3477183" cy="4371583"/>
          </a:xfrm>
          <a:custGeom>
            <a:avLst/>
            <a:gdLst/>
            <a:ahLst/>
            <a:cxnLst/>
            <a:rect r="r" b="b" t="t" l="l"/>
            <a:pathLst>
              <a:path h="4371583" w="3477183">
                <a:moveTo>
                  <a:pt x="0" y="0"/>
                </a:moveTo>
                <a:lnTo>
                  <a:pt x="3477183" y="0"/>
                </a:lnTo>
                <a:lnTo>
                  <a:pt x="3477183" y="4371583"/>
                </a:lnTo>
                <a:lnTo>
                  <a:pt x="0" y="4371583"/>
                </a:lnTo>
                <a:lnTo>
                  <a:pt x="0" y="0"/>
                </a:lnTo>
                <a:close/>
              </a:path>
            </a:pathLst>
          </a:custGeom>
          <a:blipFill>
            <a:blip r:embed="rId12"/>
            <a:stretch>
              <a:fillRect l="-1758" t="0" r="-14419" b="-3569"/>
            </a:stretch>
          </a:blipFill>
          <a:ln w="47625" cap="sq">
            <a:solidFill>
              <a:srgbClr val="000000"/>
            </a:solidFill>
            <a:prstDash val="solid"/>
            <a:miter/>
          </a:ln>
        </p:spPr>
      </p:sp>
      <p:sp>
        <p:nvSpPr>
          <p:cNvPr name="Freeform 29" id="29"/>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0" id="30"/>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2" id="32"/>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51065" y="1823384"/>
            <a:ext cx="11247330" cy="8463616"/>
          </a:xfrm>
          <a:custGeom>
            <a:avLst/>
            <a:gdLst/>
            <a:ahLst/>
            <a:cxnLst/>
            <a:rect r="r" b="b" t="t" l="l"/>
            <a:pathLst>
              <a:path h="8463616" w="11247330">
                <a:moveTo>
                  <a:pt x="0" y="0"/>
                </a:moveTo>
                <a:lnTo>
                  <a:pt x="11247330" y="0"/>
                </a:lnTo>
                <a:lnTo>
                  <a:pt x="11247330" y="8463616"/>
                </a:lnTo>
                <a:lnTo>
                  <a:pt x="0" y="8463616"/>
                </a:lnTo>
                <a:lnTo>
                  <a:pt x="0" y="0"/>
                </a:lnTo>
                <a:close/>
              </a:path>
            </a:pathLst>
          </a:custGeom>
          <a:blipFill>
            <a:blip r:embed="rId6"/>
            <a:stretch>
              <a:fillRect l="0" t="0" r="0" b="0"/>
            </a:stretch>
          </a:blipFill>
        </p:spPr>
      </p:sp>
      <p:sp>
        <p:nvSpPr>
          <p:cNvPr name="TextBox 5" id="5"/>
          <p:cNvSpPr txBox="true"/>
          <p:nvPr/>
        </p:nvSpPr>
        <p:spPr>
          <a:xfrm rot="0">
            <a:off x="177408" y="361950"/>
            <a:ext cx="8731608"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RELACIONAMENTOS DO DIAGRAMA DE CLASSE</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24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7408" y="361950"/>
            <a:ext cx="8731608"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RELACIONAMENTOS DO DIAGRAMA DE CLASSE</a:t>
            </a:r>
          </a:p>
        </p:txBody>
      </p:sp>
      <p:sp>
        <p:nvSpPr>
          <p:cNvPr name="TextBox 5" id="5"/>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25</a:t>
            </a:r>
          </a:p>
        </p:txBody>
      </p:sp>
      <p:sp>
        <p:nvSpPr>
          <p:cNvPr name="Freeform 6" id="6"/>
          <p:cNvSpPr/>
          <p:nvPr/>
        </p:nvSpPr>
        <p:spPr>
          <a:xfrm flipH="false" flipV="false" rot="0">
            <a:off x="1708233" y="1935607"/>
            <a:ext cx="14871534" cy="7877461"/>
          </a:xfrm>
          <a:custGeom>
            <a:avLst/>
            <a:gdLst/>
            <a:ahLst/>
            <a:cxnLst/>
            <a:rect r="r" b="b" t="t" l="l"/>
            <a:pathLst>
              <a:path h="7877461" w="14871534">
                <a:moveTo>
                  <a:pt x="0" y="0"/>
                </a:moveTo>
                <a:lnTo>
                  <a:pt x="14871534" y="0"/>
                </a:lnTo>
                <a:lnTo>
                  <a:pt x="14871534" y="7877461"/>
                </a:lnTo>
                <a:lnTo>
                  <a:pt x="0" y="7877461"/>
                </a:lnTo>
                <a:lnTo>
                  <a:pt x="0" y="0"/>
                </a:lnTo>
                <a:close/>
              </a:path>
            </a:pathLst>
          </a:custGeom>
          <a:blipFill>
            <a:blip r:embed="rId6"/>
            <a:stretch>
              <a:fillRect l="-24568" t="0" r="0" b="-76964"/>
            </a:stretch>
          </a:blipFill>
        </p:spPr>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88235" y="410785"/>
            <a:ext cx="8569889" cy="9551670"/>
          </a:xfrm>
          <a:custGeom>
            <a:avLst/>
            <a:gdLst/>
            <a:ahLst/>
            <a:cxnLst/>
            <a:rect r="r" b="b" t="t" l="l"/>
            <a:pathLst>
              <a:path h="9551670" w="8569889">
                <a:moveTo>
                  <a:pt x="0" y="0"/>
                </a:moveTo>
                <a:lnTo>
                  <a:pt x="8569889" y="0"/>
                </a:lnTo>
                <a:lnTo>
                  <a:pt x="8569889" y="9551670"/>
                </a:lnTo>
                <a:lnTo>
                  <a:pt x="0" y="9551670"/>
                </a:lnTo>
                <a:lnTo>
                  <a:pt x="0" y="0"/>
                </a:lnTo>
                <a:close/>
              </a:path>
            </a:pathLst>
          </a:custGeom>
          <a:blipFill>
            <a:blip r:embed="rId6"/>
            <a:stretch>
              <a:fillRect l="0" t="0" r="-55670" b="-5101"/>
            </a:stretch>
          </a:blipFill>
        </p:spPr>
      </p:sp>
      <p:sp>
        <p:nvSpPr>
          <p:cNvPr name="TextBox 5" id="5"/>
          <p:cNvSpPr txBox="true"/>
          <p:nvPr/>
        </p:nvSpPr>
        <p:spPr>
          <a:xfrm rot="0">
            <a:off x="177408" y="361950"/>
            <a:ext cx="8731608"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RELACIONAMENTOS DO DIAGRAMA DE CLASSE</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26</a:t>
            </a:r>
          </a:p>
        </p:txBody>
      </p:sp>
      <p:sp>
        <p:nvSpPr>
          <p:cNvPr name="Freeform 7" id="7"/>
          <p:cNvSpPr/>
          <p:nvPr/>
        </p:nvSpPr>
        <p:spPr>
          <a:xfrm flipH="false" flipV="false" rot="0">
            <a:off x="1028700" y="2242626"/>
            <a:ext cx="4002264" cy="7719829"/>
          </a:xfrm>
          <a:custGeom>
            <a:avLst/>
            <a:gdLst/>
            <a:ahLst/>
            <a:cxnLst/>
            <a:rect r="r" b="b" t="t" l="l"/>
            <a:pathLst>
              <a:path h="7719829" w="4002264">
                <a:moveTo>
                  <a:pt x="0" y="0"/>
                </a:moveTo>
                <a:lnTo>
                  <a:pt x="4002264" y="0"/>
                </a:lnTo>
                <a:lnTo>
                  <a:pt x="4002264" y="7719829"/>
                </a:lnTo>
                <a:lnTo>
                  <a:pt x="0" y="7719829"/>
                </a:lnTo>
                <a:lnTo>
                  <a:pt x="0" y="0"/>
                </a:lnTo>
                <a:close/>
              </a:path>
            </a:pathLst>
          </a:custGeom>
          <a:blipFill>
            <a:blip r:embed="rId6"/>
            <a:stretch>
              <a:fillRect l="-321786" t="-64549" r="0" b="0"/>
            </a:stretch>
          </a:blipFill>
        </p:spPr>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Diagramas</a:t>
            </a:r>
          </a:p>
          <a:p>
            <a:pPr algn="l">
              <a:lnSpc>
                <a:spcPts val="5835"/>
              </a:lnSpc>
            </a:pPr>
            <a:r>
              <a:rPr lang="en-US" sz="6016" b="true">
                <a:solidFill>
                  <a:srgbClr val="FFFFFF"/>
                </a:solidFill>
                <a:latin typeface="Open Sans Bold Bold"/>
                <a:ea typeface="Open Sans Bold Bold"/>
                <a:cs typeface="Open Sans Bold Bold"/>
                <a:sym typeface="Open Sans Bold Bold"/>
              </a:rPr>
              <a:t>de</a:t>
            </a:r>
          </a:p>
          <a:p>
            <a:pPr algn="l">
              <a:lnSpc>
                <a:spcPts val="5835"/>
              </a:lnSpc>
            </a:pPr>
            <a:r>
              <a:rPr lang="en-US" sz="6016" b="true">
                <a:solidFill>
                  <a:srgbClr val="FFFFFF"/>
                </a:solidFill>
                <a:latin typeface="Open Sans Bold Bold"/>
                <a:ea typeface="Open Sans Bold Bold"/>
                <a:cs typeface="Open Sans Bold Bold"/>
                <a:sym typeface="Open Sans Bold Bold"/>
              </a:rPr>
              <a:t>Sequencia</a:t>
            </a:r>
          </a:p>
        </p:txBody>
      </p:sp>
      <p:sp>
        <p:nvSpPr>
          <p:cNvPr name="TextBox 7" id="7"/>
          <p:cNvSpPr txBox="true"/>
          <p:nvPr/>
        </p:nvSpPr>
        <p:spPr>
          <a:xfrm rot="0">
            <a:off x="1028700" y="5747012"/>
            <a:ext cx="9985078" cy="761365"/>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Representações gráficas que mostram como objetos ou componentes de um sistema interagem entre si por meio da troca de mensagens ao longo do tempo.</a:t>
            </a:r>
          </a:p>
        </p:txBody>
      </p:sp>
      <p:sp>
        <p:nvSpPr>
          <p:cNvPr name="TextBox 8" id="8"/>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27</a:t>
            </a:r>
          </a:p>
        </p:txBody>
      </p:sp>
      <p:sp>
        <p:nvSpPr>
          <p:cNvPr name="Freeform 9" id="9"/>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80326" y="833767"/>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029146"/>
            <a:ext cx="7891713" cy="5257854"/>
          </a:xfrm>
          <a:custGeom>
            <a:avLst/>
            <a:gdLst/>
            <a:ahLst/>
            <a:cxnLst/>
            <a:rect r="r" b="b" t="t" l="l"/>
            <a:pathLst>
              <a:path h="5257854" w="7891713">
                <a:moveTo>
                  <a:pt x="0" y="0"/>
                </a:moveTo>
                <a:lnTo>
                  <a:pt x="7891713" y="0"/>
                </a:lnTo>
                <a:lnTo>
                  <a:pt x="7891713" y="5257854"/>
                </a:lnTo>
                <a:lnTo>
                  <a:pt x="0" y="5257854"/>
                </a:lnTo>
                <a:lnTo>
                  <a:pt x="0" y="0"/>
                </a:lnTo>
                <a:close/>
              </a:path>
            </a:pathLst>
          </a:custGeom>
          <a:blipFill>
            <a:blip r:embed="rId4"/>
            <a:stretch>
              <a:fillRect l="0" t="-93" r="0" b="-93"/>
            </a:stretch>
          </a:blipFill>
        </p:spPr>
      </p:sp>
      <p:sp>
        <p:nvSpPr>
          <p:cNvPr name="Freeform 4" id="4"/>
          <p:cNvSpPr/>
          <p:nvPr/>
        </p:nvSpPr>
        <p:spPr>
          <a:xfrm flipH="false" flipV="false" rot="-5400000">
            <a:off x="15614578" y="2470078"/>
            <a:ext cx="2673422" cy="2673422"/>
          </a:xfrm>
          <a:custGeom>
            <a:avLst/>
            <a:gdLst/>
            <a:ahLst/>
            <a:cxnLst/>
            <a:rect r="r" b="b" t="t" l="l"/>
            <a:pathLst>
              <a:path h="2673422" w="2673422">
                <a:moveTo>
                  <a:pt x="0" y="0"/>
                </a:moveTo>
                <a:lnTo>
                  <a:pt x="2673422" y="0"/>
                </a:lnTo>
                <a:lnTo>
                  <a:pt x="2673422" y="2673422"/>
                </a:lnTo>
                <a:lnTo>
                  <a:pt x="0" y="2673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91713" y="-1339901"/>
            <a:ext cx="10396287" cy="6133809"/>
          </a:xfrm>
          <a:custGeom>
            <a:avLst/>
            <a:gdLst/>
            <a:ahLst/>
            <a:cxnLst/>
            <a:rect r="r" b="b" t="t" l="l"/>
            <a:pathLst>
              <a:path h="6133809" w="10396287">
                <a:moveTo>
                  <a:pt x="0" y="0"/>
                </a:moveTo>
                <a:lnTo>
                  <a:pt x="10396287" y="0"/>
                </a:lnTo>
                <a:lnTo>
                  <a:pt x="10396287" y="6133809"/>
                </a:lnTo>
                <a:lnTo>
                  <a:pt x="0" y="613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10284" y="3747717"/>
            <a:ext cx="2562858" cy="2562858"/>
          </a:xfrm>
          <a:custGeom>
            <a:avLst/>
            <a:gdLst/>
            <a:ahLst/>
            <a:cxnLst/>
            <a:rect r="r" b="b" t="t" l="l"/>
            <a:pathLst>
              <a:path h="2562858" w="2562858">
                <a:moveTo>
                  <a:pt x="0" y="0"/>
                </a:moveTo>
                <a:lnTo>
                  <a:pt x="2562858" y="0"/>
                </a:lnTo>
                <a:lnTo>
                  <a:pt x="2562858" y="2562858"/>
                </a:lnTo>
                <a:lnTo>
                  <a:pt x="0" y="256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973115" y="4116290"/>
            <a:ext cx="1837196" cy="1825713"/>
          </a:xfrm>
          <a:custGeom>
            <a:avLst/>
            <a:gdLst/>
            <a:ahLst/>
            <a:cxnLst/>
            <a:rect r="r" b="b" t="t" l="l"/>
            <a:pathLst>
              <a:path h="1825713" w="1837196">
                <a:moveTo>
                  <a:pt x="0" y="0"/>
                </a:moveTo>
                <a:lnTo>
                  <a:pt x="1837196" y="0"/>
                </a:lnTo>
                <a:lnTo>
                  <a:pt x="1837196" y="1825713"/>
                </a:lnTo>
                <a:lnTo>
                  <a:pt x="0" y="1825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3734611"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3"/>
            <a:stretch>
              <a:fillRect l="-8110" t="0" r="-8110" b="0"/>
            </a:stretch>
          </a:blipFill>
        </p:spPr>
      </p:sp>
      <p:sp>
        <p:nvSpPr>
          <p:cNvPr name="Freeform 9" id="9"/>
          <p:cNvSpPr/>
          <p:nvPr/>
        </p:nvSpPr>
        <p:spPr>
          <a:xfrm flipH="false" flipV="false" rot="0">
            <a:off x="9144000"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4"/>
            <a:stretch>
              <a:fillRect l="-7892" t="0" r="-7892" b="0"/>
            </a:stretch>
          </a:blipFill>
        </p:spPr>
      </p:sp>
      <p:sp>
        <p:nvSpPr>
          <p:cNvPr name="Freeform 10" id="10"/>
          <p:cNvSpPr/>
          <p:nvPr/>
        </p:nvSpPr>
        <p:spPr>
          <a:xfrm flipH="false" flipV="false" rot="0">
            <a:off x="7380878" y="4518311"/>
            <a:ext cx="1021670" cy="1021670"/>
          </a:xfrm>
          <a:custGeom>
            <a:avLst/>
            <a:gdLst/>
            <a:ahLst/>
            <a:cxnLst/>
            <a:rect r="r" b="b" t="t" l="l"/>
            <a:pathLst>
              <a:path h="1021670" w="1021670">
                <a:moveTo>
                  <a:pt x="0" y="0"/>
                </a:moveTo>
                <a:lnTo>
                  <a:pt x="1021670" y="0"/>
                </a:lnTo>
                <a:lnTo>
                  <a:pt x="1021670" y="1021670"/>
                </a:lnTo>
                <a:lnTo>
                  <a:pt x="0" y="10216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5400000">
            <a:off x="-1698771" y="-16987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614496" y="6518197"/>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259300" y="925830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5400000">
            <a:off x="17442568" y="9406575"/>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5" id="15"/>
          <p:cNvSpPr txBox="true"/>
          <p:nvPr/>
        </p:nvSpPr>
        <p:spPr>
          <a:xfrm rot="0">
            <a:off x="1028700" y="1019175"/>
            <a:ext cx="6863013" cy="2944622"/>
          </a:xfrm>
          <a:prstGeom prst="rect">
            <a:avLst/>
          </a:prstGeom>
        </p:spPr>
        <p:txBody>
          <a:bodyPr anchor="t" rtlCol="false" tIns="0" lIns="0" bIns="0" rIns="0">
            <a:spAutoFit/>
          </a:bodyPr>
          <a:lstStyle/>
          <a:p>
            <a:pPr algn="l">
              <a:lnSpc>
                <a:spcPts val="7743"/>
              </a:lnSpc>
            </a:pPr>
            <a:r>
              <a:rPr lang="en-US" sz="6399" b="true">
                <a:solidFill>
                  <a:srgbClr val="000000"/>
                </a:solidFill>
                <a:latin typeface="Open Sans Bold Bold"/>
                <a:ea typeface="Open Sans Bold Bold"/>
                <a:cs typeface="Open Sans Bold Bold"/>
                <a:sym typeface="Open Sans Bold Bold"/>
              </a:rPr>
              <a:t>O QUE É DIAGRAMA DE SEQUÊNCIA?</a:t>
            </a:r>
          </a:p>
        </p:txBody>
      </p:sp>
      <p:sp>
        <p:nvSpPr>
          <p:cNvPr name="TextBox 16" id="16"/>
          <p:cNvSpPr txBox="true"/>
          <p:nvPr/>
        </p:nvSpPr>
        <p:spPr>
          <a:xfrm rot="0">
            <a:off x="13481936" y="7793639"/>
            <a:ext cx="4322433"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Ele descreve a interação entre objetos em uma sequência de mensagens ao longo do tempo.</a:t>
            </a:r>
          </a:p>
        </p:txBody>
      </p:sp>
      <p:sp>
        <p:nvSpPr>
          <p:cNvPr name="TextBox 17" id="17"/>
          <p:cNvSpPr txBox="true"/>
          <p:nvPr/>
        </p:nvSpPr>
        <p:spPr>
          <a:xfrm rot="0">
            <a:off x="9458896" y="6143822"/>
            <a:ext cx="8366504" cy="1243964"/>
          </a:xfrm>
          <a:prstGeom prst="rect">
            <a:avLst/>
          </a:prstGeom>
        </p:spPr>
        <p:txBody>
          <a:bodyPr anchor="t" rtlCol="false" tIns="0" lIns="0" bIns="0" rIns="0">
            <a:spAutoFit/>
          </a:bodyPr>
          <a:lstStyle/>
          <a:p>
            <a:pPr algn="just">
              <a:lnSpc>
                <a:spcPts val="3360"/>
              </a:lnSpc>
              <a:spcBef>
                <a:spcPct val="0"/>
              </a:spcBef>
            </a:pPr>
            <a:r>
              <a:rPr lang="en-US" b="true" sz="2400">
                <a:solidFill>
                  <a:srgbClr val="000000"/>
                </a:solidFill>
                <a:latin typeface="Open Sauce Bold"/>
                <a:ea typeface="Open Sauce Bold"/>
                <a:cs typeface="Open Sauce Bold"/>
                <a:sym typeface="Open Sauce Bold"/>
              </a:rPr>
              <a:t>É um tipo de diagrama utilizado na engenharia de software, especialmente no contexto da UML (Unified Modeling Language).</a:t>
            </a:r>
          </a:p>
        </p:txBody>
      </p:sp>
      <p:sp>
        <p:nvSpPr>
          <p:cNvPr name="TextBox 18" id="18"/>
          <p:cNvSpPr txBox="true"/>
          <p:nvPr/>
        </p:nvSpPr>
        <p:spPr>
          <a:xfrm rot="0">
            <a:off x="8614496" y="7968812"/>
            <a:ext cx="4318058"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Usado para modelar e representar o comportamento de um sistema.</a:t>
            </a:r>
          </a:p>
        </p:txBody>
      </p:sp>
      <p:sp>
        <p:nvSpPr>
          <p:cNvPr name="TextBox 19" id="1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sp>
        <p:nvSpPr>
          <p:cNvPr name="Freeform 2" id="2"/>
          <p:cNvSpPr/>
          <p:nvPr/>
        </p:nvSpPr>
        <p:spPr>
          <a:xfrm flipH="false" flipV="false" rot="0">
            <a:off x="1057275" y="1888300"/>
            <a:ext cx="1409154" cy="181429"/>
          </a:xfrm>
          <a:custGeom>
            <a:avLst/>
            <a:gdLst/>
            <a:ahLst/>
            <a:cxnLst/>
            <a:rect r="r" b="b" t="t" l="l"/>
            <a:pathLst>
              <a:path h="181429" w="1409154">
                <a:moveTo>
                  <a:pt x="0" y="0"/>
                </a:moveTo>
                <a:lnTo>
                  <a:pt x="1409154" y="0"/>
                </a:lnTo>
                <a:lnTo>
                  <a:pt x="1409154" y="181429"/>
                </a:lnTo>
                <a:lnTo>
                  <a:pt x="0" y="181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627180" y="1391100"/>
            <a:ext cx="11264240" cy="7504800"/>
          </a:xfrm>
          <a:custGeom>
            <a:avLst/>
            <a:gdLst/>
            <a:ahLst/>
            <a:cxnLst/>
            <a:rect r="r" b="b" t="t" l="l"/>
            <a:pathLst>
              <a:path h="7504800" w="11264240">
                <a:moveTo>
                  <a:pt x="0" y="0"/>
                </a:moveTo>
                <a:lnTo>
                  <a:pt x="11264240" y="0"/>
                </a:lnTo>
                <a:lnTo>
                  <a:pt x="11264240" y="7504800"/>
                </a:lnTo>
                <a:lnTo>
                  <a:pt x="0" y="750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33024" y="1558626"/>
            <a:ext cx="5890340" cy="3098524"/>
          </a:xfrm>
          <a:custGeom>
            <a:avLst/>
            <a:gdLst/>
            <a:ahLst/>
            <a:cxnLst/>
            <a:rect r="r" b="b" t="t" l="l"/>
            <a:pathLst>
              <a:path h="3098524" w="5890340">
                <a:moveTo>
                  <a:pt x="0" y="0"/>
                </a:moveTo>
                <a:lnTo>
                  <a:pt x="5890341" y="0"/>
                </a:lnTo>
                <a:lnTo>
                  <a:pt x="5890341" y="3098524"/>
                </a:lnTo>
                <a:lnTo>
                  <a:pt x="0" y="3098524"/>
                </a:lnTo>
                <a:lnTo>
                  <a:pt x="0" y="0"/>
                </a:lnTo>
                <a:close/>
              </a:path>
            </a:pathLst>
          </a:custGeom>
          <a:blipFill>
            <a:blip r:embed="rId6"/>
            <a:stretch>
              <a:fillRect l="0" t="-9088" r="0" b="-17566"/>
            </a:stretch>
          </a:blipFill>
        </p:spPr>
      </p:sp>
      <p:sp>
        <p:nvSpPr>
          <p:cNvPr name="Freeform 5" id="5"/>
          <p:cNvSpPr/>
          <p:nvPr/>
        </p:nvSpPr>
        <p:spPr>
          <a:xfrm flipH="false" flipV="false" rot="0">
            <a:off x="11133024" y="5395020"/>
            <a:ext cx="5890340" cy="3333354"/>
          </a:xfrm>
          <a:custGeom>
            <a:avLst/>
            <a:gdLst/>
            <a:ahLst/>
            <a:cxnLst/>
            <a:rect r="r" b="b" t="t" l="l"/>
            <a:pathLst>
              <a:path h="3333354" w="5890340">
                <a:moveTo>
                  <a:pt x="0" y="0"/>
                </a:moveTo>
                <a:lnTo>
                  <a:pt x="5890341" y="0"/>
                </a:lnTo>
                <a:lnTo>
                  <a:pt x="5890341" y="3333354"/>
                </a:lnTo>
                <a:lnTo>
                  <a:pt x="0" y="3333354"/>
                </a:lnTo>
                <a:lnTo>
                  <a:pt x="0" y="0"/>
                </a:lnTo>
                <a:close/>
              </a:path>
            </a:pathLst>
          </a:custGeom>
          <a:blipFill>
            <a:blip r:embed="rId7"/>
            <a:stretch>
              <a:fillRect l="0" t="-17732" r="0" b="0"/>
            </a:stretch>
          </a:blipFill>
        </p:spPr>
      </p:sp>
      <p:sp>
        <p:nvSpPr>
          <p:cNvPr name="Freeform 6" id="6"/>
          <p:cNvSpPr/>
          <p:nvPr/>
        </p:nvSpPr>
        <p:spPr>
          <a:xfrm flipH="false" flipV="false" rot="0">
            <a:off x="1028700" y="2499586"/>
            <a:ext cx="367406" cy="396660"/>
          </a:xfrm>
          <a:custGeom>
            <a:avLst/>
            <a:gdLst/>
            <a:ahLst/>
            <a:cxnLst/>
            <a:rect r="r" b="b" t="t" l="l"/>
            <a:pathLst>
              <a:path h="396660" w="367406">
                <a:moveTo>
                  <a:pt x="0" y="0"/>
                </a:moveTo>
                <a:lnTo>
                  <a:pt x="367406" y="0"/>
                </a:lnTo>
                <a:lnTo>
                  <a:pt x="367406" y="396659"/>
                </a:lnTo>
                <a:lnTo>
                  <a:pt x="0" y="3966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36660" y="9649642"/>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49235" y="9378017"/>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36660" y="9106392"/>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36660" y="8834767"/>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349235" y="8563142"/>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49235" y="8291517"/>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49235" y="8019892"/>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49235" y="7748267"/>
            <a:ext cx="431151" cy="271625"/>
          </a:xfrm>
          <a:custGeom>
            <a:avLst/>
            <a:gdLst/>
            <a:ahLst/>
            <a:cxnLst/>
            <a:rect r="r" b="b" t="t" l="l"/>
            <a:pathLst>
              <a:path h="271625" w="431151">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028700" y="1066800"/>
            <a:ext cx="9246386" cy="806958"/>
          </a:xfrm>
          <a:prstGeom prst="rect">
            <a:avLst/>
          </a:prstGeom>
        </p:spPr>
        <p:txBody>
          <a:bodyPr anchor="t" rtlCol="false" tIns="0" lIns="0" bIns="0" rIns="0">
            <a:spAutoFit/>
          </a:bodyPr>
          <a:lstStyle/>
          <a:p>
            <a:pPr algn="l">
              <a:lnSpc>
                <a:spcPts val="6216"/>
              </a:lnSpc>
            </a:pPr>
            <a:r>
              <a:rPr lang="en-US" b="true" sz="5600">
                <a:solidFill>
                  <a:srgbClr val="FFFFFF"/>
                </a:solidFill>
                <a:latin typeface="Open Sans Bold Bold"/>
                <a:ea typeface="Open Sans Bold Bold"/>
                <a:cs typeface="Open Sans Bold Bold"/>
                <a:sym typeface="Open Sans Bold Bold"/>
              </a:rPr>
              <a:t>SUMÁRIO</a:t>
            </a:r>
          </a:p>
        </p:txBody>
      </p:sp>
      <p:sp>
        <p:nvSpPr>
          <p:cNvPr name="TextBox 16" id="16"/>
          <p:cNvSpPr txBox="true"/>
          <p:nvPr/>
        </p:nvSpPr>
        <p:spPr>
          <a:xfrm rot="0">
            <a:off x="1558031" y="2212604"/>
            <a:ext cx="7585969" cy="7428232"/>
          </a:xfrm>
          <a:prstGeom prst="rect">
            <a:avLst/>
          </a:prstGeom>
        </p:spPr>
        <p:txBody>
          <a:bodyPr anchor="t" rtlCol="false" tIns="0" lIns="0" bIns="0" rIns="0">
            <a:spAutoFit/>
          </a:bodyPr>
          <a:lstStyle/>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Contextualização</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O que é blockchain?</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O que é exchange?</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Definição do problema</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Requisitos Funcionais e não funcionais</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Diagramas de Caso de Uso</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Diagrama de Classe</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Diagramas de Sequência</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Diagramas de Atividade</a:t>
            </a:r>
          </a:p>
          <a:p>
            <a:pPr algn="just" marL="561337" indent="-280669" lvl="1">
              <a:lnSpc>
                <a:spcPts val="5979"/>
              </a:lnSpc>
              <a:buAutoNum type="arabicPeriod" startAt="1"/>
            </a:pPr>
            <a:r>
              <a:rPr lang="en-US" b="true" sz="2599">
                <a:solidFill>
                  <a:srgbClr val="FFFFFF"/>
                </a:solidFill>
                <a:latin typeface="Open Sauce Bold"/>
                <a:ea typeface="Open Sauce Bold"/>
                <a:cs typeface="Open Sauce Bold"/>
                <a:sym typeface="Open Sauce Bold"/>
              </a:rPr>
              <a:t> Diagramas de Estado</a:t>
            </a:r>
          </a:p>
        </p:txBody>
      </p:sp>
      <p:sp>
        <p:nvSpPr>
          <p:cNvPr name="Freeform 17" id="17"/>
          <p:cNvSpPr/>
          <p:nvPr/>
        </p:nvSpPr>
        <p:spPr>
          <a:xfrm flipH="false" flipV="false" rot="0">
            <a:off x="1028700" y="3239145"/>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028700" y="4026330"/>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28700" y="4765890"/>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028700" y="5553075"/>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028700" y="6273585"/>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028700" y="6994095"/>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028700" y="7748267"/>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028700" y="8500625"/>
            <a:ext cx="367406" cy="396660"/>
          </a:xfrm>
          <a:custGeom>
            <a:avLst/>
            <a:gdLst/>
            <a:ahLst/>
            <a:cxnLst/>
            <a:rect r="r" b="b" t="t" l="l"/>
            <a:pathLst>
              <a:path h="396660" w="367406">
                <a:moveTo>
                  <a:pt x="0" y="0"/>
                </a:moveTo>
                <a:lnTo>
                  <a:pt x="367406" y="0"/>
                </a:lnTo>
                <a:lnTo>
                  <a:pt x="367406" y="396660"/>
                </a:lnTo>
                <a:lnTo>
                  <a:pt x="0" y="396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28700" y="9221135"/>
            <a:ext cx="367406" cy="396660"/>
          </a:xfrm>
          <a:custGeom>
            <a:avLst/>
            <a:gdLst/>
            <a:ahLst/>
            <a:cxnLst/>
            <a:rect r="r" b="b" t="t" l="l"/>
            <a:pathLst>
              <a:path h="396660" w="367406">
                <a:moveTo>
                  <a:pt x="0" y="0"/>
                </a:moveTo>
                <a:lnTo>
                  <a:pt x="367406" y="0"/>
                </a:lnTo>
                <a:lnTo>
                  <a:pt x="367406" y="396659"/>
                </a:lnTo>
                <a:lnTo>
                  <a:pt x="0" y="3966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02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900226" y="3213127"/>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7409974" y="4871625"/>
            <a:ext cx="4204027" cy="548127"/>
            <a:chOff x="0" y="0"/>
            <a:chExt cx="5605370" cy="730835"/>
          </a:xfrm>
        </p:grpSpPr>
        <p:sp>
          <p:nvSpPr>
            <p:cNvPr name="Freeform 7" id="7"/>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309486" y="88558"/>
              <a:ext cx="4295884"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Setas de Mensagem</a:t>
              </a:r>
            </a:p>
          </p:txBody>
        </p:sp>
      </p:grpSp>
      <p:grpSp>
        <p:nvGrpSpPr>
          <p:cNvPr name="Group 9" id="9"/>
          <p:cNvGrpSpPr/>
          <p:nvPr/>
        </p:nvGrpSpPr>
        <p:grpSpPr>
          <a:xfrm rot="0">
            <a:off x="7409974" y="2936906"/>
            <a:ext cx="4277268" cy="548127"/>
            <a:chOff x="0" y="0"/>
            <a:chExt cx="5703024" cy="730835"/>
          </a:xfrm>
        </p:grpSpPr>
        <p:sp>
          <p:nvSpPr>
            <p:cNvPr name="TextBox 10" id="10"/>
            <p:cNvSpPr txBox="true"/>
            <p:nvPr/>
          </p:nvSpPr>
          <p:spPr>
            <a:xfrm rot="0">
              <a:off x="1310303" y="88558"/>
              <a:ext cx="4392721"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Linhas de Vida</a:t>
              </a:r>
            </a:p>
          </p:txBody>
        </p:sp>
        <p:sp>
          <p:nvSpPr>
            <p:cNvPr name="Freeform 11" id="11"/>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2" id="12"/>
          <p:cNvGrpSpPr/>
          <p:nvPr/>
        </p:nvGrpSpPr>
        <p:grpSpPr>
          <a:xfrm rot="0">
            <a:off x="7422835" y="7034409"/>
            <a:ext cx="5041283" cy="548127"/>
            <a:chOff x="0" y="0"/>
            <a:chExt cx="6721711" cy="730835"/>
          </a:xfrm>
        </p:grpSpPr>
        <p:sp>
          <p:nvSpPr>
            <p:cNvPr name="Freeform 13" id="13"/>
            <p:cNvSpPr/>
            <p:nvPr/>
          </p:nvSpPr>
          <p:spPr>
            <a:xfrm flipH="false" flipV="false" rot="0">
              <a:off x="0" y="0"/>
              <a:ext cx="852286" cy="730835"/>
            </a:xfrm>
            <a:custGeom>
              <a:avLst/>
              <a:gdLst/>
              <a:ahLst/>
              <a:cxnLst/>
              <a:rect r="r" b="b" t="t" l="l"/>
              <a:pathLst>
                <a:path h="730835" w="852286">
                  <a:moveTo>
                    <a:pt x="0" y="0"/>
                  </a:moveTo>
                  <a:lnTo>
                    <a:pt x="852286" y="0"/>
                  </a:lnTo>
                  <a:lnTo>
                    <a:pt x="852286" y="730835"/>
                  </a:lnTo>
                  <a:lnTo>
                    <a:pt x="0" y="730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1309486" y="126658"/>
              <a:ext cx="5412225" cy="51562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Fragmentos de Sequência</a:t>
              </a:r>
            </a:p>
          </p:txBody>
        </p:sp>
      </p:grpSp>
      <p:sp>
        <p:nvSpPr>
          <p:cNvPr name="Freeform 15" id="15"/>
          <p:cNvSpPr/>
          <p:nvPr/>
        </p:nvSpPr>
        <p:spPr>
          <a:xfrm flipH="false" flipV="false" rot="0">
            <a:off x="2243940" y="3146589"/>
            <a:ext cx="4004103" cy="4546326"/>
          </a:xfrm>
          <a:custGeom>
            <a:avLst/>
            <a:gdLst/>
            <a:ahLst/>
            <a:cxnLst/>
            <a:rect r="r" b="b" t="t" l="l"/>
            <a:pathLst>
              <a:path h="4546326" w="4004103">
                <a:moveTo>
                  <a:pt x="0" y="0"/>
                </a:moveTo>
                <a:lnTo>
                  <a:pt x="4004103" y="0"/>
                </a:lnTo>
                <a:lnTo>
                  <a:pt x="4004103" y="4546326"/>
                </a:lnTo>
                <a:lnTo>
                  <a:pt x="0" y="4546326"/>
                </a:lnTo>
                <a:lnTo>
                  <a:pt x="0" y="0"/>
                </a:lnTo>
                <a:close/>
              </a:path>
            </a:pathLst>
          </a:custGeom>
          <a:blipFill>
            <a:blip r:embed="rId12"/>
            <a:stretch>
              <a:fillRect l="0" t="0" r="0" b="0"/>
            </a:stretch>
          </a:blipFill>
        </p:spPr>
      </p:sp>
      <p:sp>
        <p:nvSpPr>
          <p:cNvPr name="TextBox 16" id="16"/>
          <p:cNvSpPr txBox="true"/>
          <p:nvPr/>
        </p:nvSpPr>
        <p:spPr>
          <a:xfrm rot="0">
            <a:off x="7409974" y="1019175"/>
            <a:ext cx="9664969"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ELEMENTOS BÁSICO DO DIAGRAMA DE SEQUÊNCIA</a:t>
            </a:r>
          </a:p>
        </p:txBody>
      </p:sp>
      <p:sp>
        <p:nvSpPr>
          <p:cNvPr name="TextBox 17" id="17"/>
          <p:cNvSpPr txBox="true"/>
          <p:nvPr/>
        </p:nvSpPr>
        <p:spPr>
          <a:xfrm rot="0">
            <a:off x="7422835" y="5570301"/>
            <a:ext cx="9664969"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Uma seta do chamador para o receptor indica uma mensagem em um diagrama de sequência.</a:t>
            </a:r>
          </a:p>
          <a:p>
            <a:pPr algn="just">
              <a:lnSpc>
                <a:spcPts val="3080"/>
              </a:lnSpc>
            </a:pPr>
          </a:p>
        </p:txBody>
      </p:sp>
      <p:sp>
        <p:nvSpPr>
          <p:cNvPr name="TextBox 18" id="18"/>
          <p:cNvSpPr txBox="true"/>
          <p:nvPr/>
        </p:nvSpPr>
        <p:spPr>
          <a:xfrm rot="0">
            <a:off x="7409974" y="3700884"/>
            <a:ext cx="9664969"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Organizadas horizontalmente no topo do diagrama, representam os objetos ou partes que interagem no sistema durante a sequência.</a:t>
            </a:r>
          </a:p>
        </p:txBody>
      </p:sp>
      <p:sp>
        <p:nvSpPr>
          <p:cNvPr name="TextBox 19" id="19"/>
          <p:cNvSpPr txBox="true"/>
          <p:nvPr/>
        </p:nvSpPr>
        <p:spPr>
          <a:xfrm rot="0">
            <a:off x="7422222" y="7715885"/>
            <a:ext cx="9652721" cy="154241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Fragmento de sequência é uma caixa que organiza interações entre objetos em um diagrama, usada para mostrar fluxos complexos como loops e alternativas. O operador no canto superior esquerdo indica o tipo de fragmento</a:t>
            </a:r>
          </a:p>
        </p:txBody>
      </p:sp>
      <p:sp>
        <p:nvSpPr>
          <p:cNvPr name="TextBox 20" id="2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29</a:t>
            </a:r>
          </a:p>
        </p:txBody>
      </p:sp>
      <p:sp>
        <p:nvSpPr>
          <p:cNvPr name="Freeform 21" id="21"/>
          <p:cNvSpPr/>
          <p:nvPr/>
        </p:nvSpPr>
        <p:spPr>
          <a:xfrm flipH="false" flipV="false" rot="8100000">
            <a:off x="-1428992" y="1594422"/>
            <a:ext cx="5115350" cy="3018056"/>
          </a:xfrm>
          <a:custGeom>
            <a:avLst/>
            <a:gdLst/>
            <a:ahLst/>
            <a:cxnLst/>
            <a:rect r="r" b="b" t="t" l="l"/>
            <a:pathLst>
              <a:path h="3018056" w="5115350">
                <a:moveTo>
                  <a:pt x="0" y="0"/>
                </a:moveTo>
                <a:lnTo>
                  <a:pt x="5115350" y="0"/>
                </a:lnTo>
                <a:lnTo>
                  <a:pt x="5115350" y="3018056"/>
                </a:lnTo>
                <a:lnTo>
                  <a:pt x="0" y="3018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8100000">
            <a:off x="-1517267" y="7431025"/>
            <a:ext cx="5115350" cy="3018056"/>
          </a:xfrm>
          <a:custGeom>
            <a:avLst/>
            <a:gdLst/>
            <a:ahLst/>
            <a:cxnLst/>
            <a:rect r="r" b="b" t="t" l="l"/>
            <a:pathLst>
              <a:path h="3018056" w="5115350">
                <a:moveTo>
                  <a:pt x="0" y="0"/>
                </a:moveTo>
                <a:lnTo>
                  <a:pt x="5115349" y="0"/>
                </a:lnTo>
                <a:lnTo>
                  <a:pt x="5115349" y="3018056"/>
                </a:lnTo>
                <a:lnTo>
                  <a:pt x="0" y="3018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1016" y="1343326"/>
            <a:ext cx="16187305" cy="8173629"/>
          </a:xfrm>
          <a:custGeom>
            <a:avLst/>
            <a:gdLst/>
            <a:ahLst/>
            <a:cxnLst/>
            <a:rect r="r" b="b" t="t" l="l"/>
            <a:pathLst>
              <a:path h="8173629" w="16187305">
                <a:moveTo>
                  <a:pt x="0" y="0"/>
                </a:moveTo>
                <a:lnTo>
                  <a:pt x="16187304" y="0"/>
                </a:lnTo>
                <a:lnTo>
                  <a:pt x="16187304" y="8173630"/>
                </a:lnTo>
                <a:lnTo>
                  <a:pt x="0" y="8173630"/>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LOGIN</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30</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5610" y="1311910"/>
            <a:ext cx="14875972" cy="8300566"/>
          </a:xfrm>
          <a:custGeom>
            <a:avLst/>
            <a:gdLst/>
            <a:ahLst/>
            <a:cxnLst/>
            <a:rect r="r" b="b" t="t" l="l"/>
            <a:pathLst>
              <a:path h="8300566" w="14875972">
                <a:moveTo>
                  <a:pt x="0" y="0"/>
                </a:moveTo>
                <a:lnTo>
                  <a:pt x="14875972" y="0"/>
                </a:lnTo>
                <a:lnTo>
                  <a:pt x="14875972" y="8300566"/>
                </a:lnTo>
                <a:lnTo>
                  <a:pt x="0" y="8300566"/>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REGISTRO USUÁRIO</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31</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2188" y="1356869"/>
            <a:ext cx="14609716" cy="8173656"/>
          </a:xfrm>
          <a:custGeom>
            <a:avLst/>
            <a:gdLst/>
            <a:ahLst/>
            <a:cxnLst/>
            <a:rect r="r" b="b" t="t" l="l"/>
            <a:pathLst>
              <a:path h="8173656" w="14609716">
                <a:moveTo>
                  <a:pt x="0" y="0"/>
                </a:moveTo>
                <a:lnTo>
                  <a:pt x="14609716" y="0"/>
                </a:lnTo>
                <a:lnTo>
                  <a:pt x="14609716" y="8173656"/>
                </a:lnTo>
                <a:lnTo>
                  <a:pt x="0" y="8173656"/>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REGISTRO DE ALERTA</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32</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9489" y="1295431"/>
            <a:ext cx="14744435" cy="8810186"/>
          </a:xfrm>
          <a:custGeom>
            <a:avLst/>
            <a:gdLst/>
            <a:ahLst/>
            <a:cxnLst/>
            <a:rect r="r" b="b" t="t" l="l"/>
            <a:pathLst>
              <a:path h="8810186" w="14744435">
                <a:moveTo>
                  <a:pt x="0" y="0"/>
                </a:moveTo>
                <a:lnTo>
                  <a:pt x="14744436" y="0"/>
                </a:lnTo>
                <a:lnTo>
                  <a:pt x="14744436" y="8810186"/>
                </a:lnTo>
                <a:lnTo>
                  <a:pt x="0" y="8810186"/>
                </a:lnTo>
                <a:lnTo>
                  <a:pt x="0" y="0"/>
                </a:lnTo>
                <a:close/>
              </a:path>
            </a:pathLst>
          </a:custGeom>
          <a:blipFill>
            <a:blip r:embed="rId6"/>
            <a:stretch>
              <a:fillRect l="0" t="0" r="0" b="0"/>
            </a:stretch>
          </a:blipFill>
        </p:spPr>
      </p:sp>
      <p:sp>
        <p:nvSpPr>
          <p:cNvPr name="TextBox 5" id="5"/>
          <p:cNvSpPr txBox="true"/>
          <p:nvPr/>
        </p:nvSpPr>
        <p:spPr>
          <a:xfrm rot="0">
            <a:off x="177408" y="361950"/>
            <a:ext cx="9692422"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REGISTRO DE EXCHANGE</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33</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7978" y="1343056"/>
            <a:ext cx="14775441" cy="8834365"/>
          </a:xfrm>
          <a:custGeom>
            <a:avLst/>
            <a:gdLst/>
            <a:ahLst/>
            <a:cxnLst/>
            <a:rect r="r" b="b" t="t" l="l"/>
            <a:pathLst>
              <a:path h="8834365" w="14775441">
                <a:moveTo>
                  <a:pt x="0" y="0"/>
                </a:moveTo>
                <a:lnTo>
                  <a:pt x="14775440" y="0"/>
                </a:lnTo>
                <a:lnTo>
                  <a:pt x="14775440" y="8834365"/>
                </a:lnTo>
                <a:lnTo>
                  <a:pt x="0" y="8834365"/>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REGISTRO DE CRIPTO</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34</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85233" y="1346485"/>
            <a:ext cx="15047566" cy="8396313"/>
          </a:xfrm>
          <a:custGeom>
            <a:avLst/>
            <a:gdLst/>
            <a:ahLst/>
            <a:cxnLst/>
            <a:rect r="r" b="b" t="t" l="l"/>
            <a:pathLst>
              <a:path h="8396313" w="15047566">
                <a:moveTo>
                  <a:pt x="0" y="0"/>
                </a:moveTo>
                <a:lnTo>
                  <a:pt x="15047566" y="0"/>
                </a:lnTo>
                <a:lnTo>
                  <a:pt x="15047566" y="8396313"/>
                </a:lnTo>
                <a:lnTo>
                  <a:pt x="0" y="8396313"/>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ATUALIZAR USUÁRIO</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35</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0458" y="1583920"/>
            <a:ext cx="16994298" cy="6671674"/>
          </a:xfrm>
          <a:custGeom>
            <a:avLst/>
            <a:gdLst/>
            <a:ahLst/>
            <a:cxnLst/>
            <a:rect r="r" b="b" t="t" l="l"/>
            <a:pathLst>
              <a:path h="6671674" w="16994298">
                <a:moveTo>
                  <a:pt x="0" y="0"/>
                </a:moveTo>
                <a:lnTo>
                  <a:pt x="16994298" y="0"/>
                </a:lnTo>
                <a:lnTo>
                  <a:pt x="16994298" y="6671675"/>
                </a:lnTo>
                <a:lnTo>
                  <a:pt x="0" y="6671675"/>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ATUALIZAR ALERTA</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36</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3054" y="1392876"/>
            <a:ext cx="16961702" cy="8074531"/>
          </a:xfrm>
          <a:custGeom>
            <a:avLst/>
            <a:gdLst/>
            <a:ahLst/>
            <a:cxnLst/>
            <a:rect r="r" b="b" t="t" l="l"/>
            <a:pathLst>
              <a:path h="8074531" w="16961702">
                <a:moveTo>
                  <a:pt x="0" y="0"/>
                </a:moveTo>
                <a:lnTo>
                  <a:pt x="16961702" y="0"/>
                </a:lnTo>
                <a:lnTo>
                  <a:pt x="16961702" y="8074530"/>
                </a:lnTo>
                <a:lnTo>
                  <a:pt x="0" y="8074530"/>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ATUALIZAR QUADRO</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37</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32031" y="1370181"/>
            <a:ext cx="13705052" cy="8740315"/>
          </a:xfrm>
          <a:custGeom>
            <a:avLst/>
            <a:gdLst/>
            <a:ahLst/>
            <a:cxnLst/>
            <a:rect r="r" b="b" t="t" l="l"/>
            <a:pathLst>
              <a:path h="8740315" w="13705052">
                <a:moveTo>
                  <a:pt x="0" y="0"/>
                </a:moveTo>
                <a:lnTo>
                  <a:pt x="13705052" y="0"/>
                </a:lnTo>
                <a:lnTo>
                  <a:pt x="13705052" y="8740315"/>
                </a:lnTo>
                <a:lnTo>
                  <a:pt x="0" y="8740315"/>
                </a:lnTo>
                <a:lnTo>
                  <a:pt x="0" y="0"/>
                </a:lnTo>
                <a:close/>
              </a:path>
            </a:pathLst>
          </a:custGeom>
          <a:blipFill>
            <a:blip r:embed="rId6"/>
            <a:stretch>
              <a:fillRect l="0" t="0" r="0" b="0"/>
            </a:stretch>
          </a:blipFill>
        </p:spPr>
      </p:sp>
      <p:sp>
        <p:nvSpPr>
          <p:cNvPr name="TextBox 5" id="5"/>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ADICIONAR QUADRO</a:t>
            </a:r>
          </a:p>
        </p:txBody>
      </p:sp>
      <p:sp>
        <p:nvSpPr>
          <p:cNvPr name="TextBox 6" id="6"/>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38</a:t>
            </a:r>
          </a:p>
        </p:txBody>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6597727" y="9258300"/>
            <a:ext cx="7626427" cy="5367098"/>
          </a:xfrm>
          <a:custGeom>
            <a:avLst/>
            <a:gdLst/>
            <a:ahLst/>
            <a:cxnLst/>
            <a:rect r="r" b="b" t="t" l="l"/>
            <a:pathLst>
              <a:path h="5367098" w="7626427">
                <a:moveTo>
                  <a:pt x="0" y="0"/>
                </a:moveTo>
                <a:lnTo>
                  <a:pt x="7626427" y="0"/>
                </a:lnTo>
                <a:lnTo>
                  <a:pt x="7626427" y="5367098"/>
                </a:lnTo>
                <a:lnTo>
                  <a:pt x="0" y="5367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6577107" cy="8229600"/>
            <a:chOff x="0" y="0"/>
            <a:chExt cx="8769475" cy="10972800"/>
          </a:xfrm>
        </p:grpSpPr>
        <p:pic>
          <p:nvPicPr>
            <p:cNvPr name="Picture 4" id="4"/>
            <p:cNvPicPr>
              <a:picLocks noChangeAspect="true"/>
            </p:cNvPicPr>
            <p:nvPr/>
          </p:nvPicPr>
          <p:blipFill>
            <a:blip r:embed="rId4"/>
            <a:srcRect l="25524" t="0" r="25524" b="0"/>
            <a:stretch>
              <a:fillRect/>
            </a:stretch>
          </p:blipFill>
          <p:spPr>
            <a:xfrm flipH="false" flipV="false">
              <a:off x="0" y="0"/>
              <a:ext cx="8769475" cy="10972800"/>
            </a:xfrm>
            <a:prstGeom prst="rect">
              <a:avLst/>
            </a:prstGeom>
          </p:spPr>
        </p:pic>
      </p:gr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338240" y="1104900"/>
            <a:ext cx="7933664" cy="773430"/>
          </a:xfrm>
          <a:prstGeom prst="rect">
            <a:avLst/>
          </a:prstGeom>
        </p:spPr>
        <p:txBody>
          <a:bodyPr anchor="t" rtlCol="false" tIns="0" lIns="0" bIns="0" rIns="0">
            <a:spAutoFit/>
          </a:bodyPr>
          <a:lstStyle/>
          <a:p>
            <a:pPr algn="l">
              <a:lnSpc>
                <a:spcPts val="5880"/>
              </a:lnSpc>
            </a:pPr>
            <a:r>
              <a:rPr lang="en-US" sz="5600" b="true">
                <a:solidFill>
                  <a:srgbClr val="000000"/>
                </a:solidFill>
                <a:latin typeface="Open Sans Bold Bold"/>
                <a:ea typeface="Open Sans Bold Bold"/>
                <a:cs typeface="Open Sans Bold Bold"/>
                <a:sym typeface="Open Sans Bold Bold"/>
              </a:rPr>
              <a:t>CONTEXTUALIZAÇÃO</a:t>
            </a:r>
          </a:p>
        </p:txBody>
      </p:sp>
      <p:sp>
        <p:nvSpPr>
          <p:cNvPr name="TextBox 8" id="8"/>
          <p:cNvSpPr txBox="true"/>
          <p:nvPr/>
        </p:nvSpPr>
        <p:spPr>
          <a:xfrm rot="0">
            <a:off x="8594723" y="2717800"/>
            <a:ext cx="8812852" cy="5130800"/>
          </a:xfrm>
          <a:prstGeom prst="rect">
            <a:avLst/>
          </a:prstGeom>
        </p:spPr>
        <p:txBody>
          <a:bodyPr anchor="t" rtlCol="false" tIns="0" lIns="0" bIns="0" rIns="0">
            <a:spAutoFit/>
          </a:bodyPr>
          <a:lstStyle/>
          <a:p>
            <a:pPr algn="just" marL="647698" indent="-323849" lvl="1">
              <a:lnSpc>
                <a:spcPts val="4199"/>
              </a:lnSpc>
              <a:buFont typeface="Arial"/>
              <a:buChar char="•"/>
            </a:pPr>
            <a:r>
              <a:rPr lang="en-US" b="true" sz="2999">
                <a:solidFill>
                  <a:srgbClr val="004AAD"/>
                </a:solidFill>
                <a:latin typeface="Open Sans Bold"/>
                <a:ea typeface="Open Sans Bold"/>
                <a:cs typeface="Open Sans Bold"/>
                <a:sym typeface="Open Sans Bold"/>
              </a:rPr>
              <a:t>As criptomoedas oferecem uma alternativa digital e descentralizada às moedas tradicionais.</a:t>
            </a:r>
          </a:p>
          <a:p>
            <a:pPr algn="just">
              <a:lnSpc>
                <a:spcPts val="4199"/>
              </a:lnSpc>
            </a:pPr>
          </a:p>
          <a:p>
            <a:pPr algn="just" marL="647698" indent="-323849" lvl="1">
              <a:lnSpc>
                <a:spcPts val="4199"/>
              </a:lnSpc>
              <a:buFont typeface="Arial"/>
              <a:buChar char="•"/>
            </a:pPr>
            <a:r>
              <a:rPr lang="en-US" b="true" sz="2999">
                <a:solidFill>
                  <a:srgbClr val="004AAD"/>
                </a:solidFill>
                <a:latin typeface="Open Sans Bold"/>
                <a:ea typeface="Open Sans Bold"/>
                <a:cs typeface="Open Sans Bold"/>
                <a:sym typeface="Open Sans Bold"/>
              </a:rPr>
              <a:t>O ecossistema expandiu para milhares de criptomoedas com inovações como:</a:t>
            </a:r>
          </a:p>
          <a:p>
            <a:pPr algn="just" marL="1295397" indent="-431799" lvl="2">
              <a:lnSpc>
                <a:spcPts val="4199"/>
              </a:lnSpc>
              <a:buFont typeface="Arial"/>
              <a:buChar char="⚬"/>
            </a:pPr>
            <a:r>
              <a:rPr lang="en-US" b="true" sz="2999">
                <a:solidFill>
                  <a:srgbClr val="004AAD"/>
                </a:solidFill>
                <a:latin typeface="Open Sans Bold"/>
                <a:ea typeface="Open Sans Bold"/>
                <a:cs typeface="Open Sans Bold"/>
                <a:sym typeface="Open Sans Bold"/>
              </a:rPr>
              <a:t>Pagamentos;</a:t>
            </a:r>
          </a:p>
          <a:p>
            <a:pPr algn="just" marL="1295397" indent="-431799" lvl="2">
              <a:lnSpc>
                <a:spcPts val="4199"/>
              </a:lnSpc>
              <a:buFont typeface="Arial"/>
              <a:buChar char="⚬"/>
            </a:pPr>
            <a:r>
              <a:rPr lang="en-US" b="true" sz="2999">
                <a:solidFill>
                  <a:srgbClr val="004AAD"/>
                </a:solidFill>
                <a:latin typeface="Open Sans Bold"/>
                <a:ea typeface="Open Sans Bold"/>
                <a:cs typeface="Open Sans Bold"/>
                <a:sym typeface="Open Sans Bold"/>
              </a:rPr>
              <a:t>Contratos inteligentes;</a:t>
            </a:r>
          </a:p>
          <a:p>
            <a:pPr algn="just" marL="1295397" indent="-431799" lvl="2">
              <a:lnSpc>
                <a:spcPts val="4199"/>
              </a:lnSpc>
              <a:buFont typeface="Arial"/>
              <a:buChar char="⚬"/>
            </a:pPr>
            <a:r>
              <a:rPr lang="en-US" b="true" sz="2999">
                <a:solidFill>
                  <a:srgbClr val="004AAD"/>
                </a:solidFill>
                <a:latin typeface="Open Sans Bold"/>
                <a:ea typeface="Open Sans Bold"/>
                <a:cs typeface="Open Sans Bold"/>
                <a:sym typeface="Open Sans Bold"/>
              </a:rPr>
              <a:t>Finanças descentralizadas (DeFi).</a:t>
            </a:r>
          </a:p>
          <a:p>
            <a:pPr algn="just">
              <a:lnSpc>
                <a:spcPts val="3500"/>
              </a:lnSpc>
            </a:pPr>
          </a:p>
        </p:txBody>
      </p:sp>
      <p:sp>
        <p:nvSpPr>
          <p:cNvPr name="TextBox 9" id="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03</a:t>
            </a:r>
          </a:p>
        </p:txBody>
      </p:sp>
      <p:sp>
        <p:nvSpPr>
          <p:cNvPr name="Freeform 10" id="10"/>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75852" y="1378517"/>
            <a:ext cx="15625206" cy="8112041"/>
          </a:xfrm>
          <a:custGeom>
            <a:avLst/>
            <a:gdLst/>
            <a:ahLst/>
            <a:cxnLst/>
            <a:rect r="r" b="b" t="t" l="l"/>
            <a:pathLst>
              <a:path h="8112041" w="15625206">
                <a:moveTo>
                  <a:pt x="0" y="0"/>
                </a:moveTo>
                <a:lnTo>
                  <a:pt x="15625206" y="0"/>
                </a:lnTo>
                <a:lnTo>
                  <a:pt x="15625206" y="8112040"/>
                </a:lnTo>
                <a:lnTo>
                  <a:pt x="0" y="8112040"/>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APAGAR USUÁRIO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39</a:t>
            </a: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03054" y="1647814"/>
            <a:ext cx="16824932" cy="6991371"/>
          </a:xfrm>
          <a:custGeom>
            <a:avLst/>
            <a:gdLst/>
            <a:ahLst/>
            <a:cxnLst/>
            <a:rect r="r" b="b" t="t" l="l"/>
            <a:pathLst>
              <a:path h="6991371" w="16824932">
                <a:moveTo>
                  <a:pt x="0" y="0"/>
                </a:moveTo>
                <a:lnTo>
                  <a:pt x="16824932" y="0"/>
                </a:lnTo>
                <a:lnTo>
                  <a:pt x="16824932" y="6991372"/>
                </a:lnTo>
                <a:lnTo>
                  <a:pt x="0" y="6991372"/>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APAGAR QUADRO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40</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33821" y="1580968"/>
            <a:ext cx="17020358" cy="7461584"/>
          </a:xfrm>
          <a:custGeom>
            <a:avLst/>
            <a:gdLst/>
            <a:ahLst/>
            <a:cxnLst/>
            <a:rect r="r" b="b" t="t" l="l"/>
            <a:pathLst>
              <a:path h="7461584" w="17020358">
                <a:moveTo>
                  <a:pt x="0" y="0"/>
                </a:moveTo>
                <a:lnTo>
                  <a:pt x="17020358" y="0"/>
                </a:lnTo>
                <a:lnTo>
                  <a:pt x="17020358" y="7461584"/>
                </a:lnTo>
                <a:lnTo>
                  <a:pt x="0" y="7461584"/>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APAGAR ALERTA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41</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91556" y="1831115"/>
            <a:ext cx="16773200" cy="6961291"/>
          </a:xfrm>
          <a:custGeom>
            <a:avLst/>
            <a:gdLst/>
            <a:ahLst/>
            <a:cxnLst/>
            <a:rect r="r" b="b" t="t" l="l"/>
            <a:pathLst>
              <a:path h="6961291" w="16773200">
                <a:moveTo>
                  <a:pt x="0" y="0"/>
                </a:moveTo>
                <a:lnTo>
                  <a:pt x="16773200" y="0"/>
                </a:lnTo>
                <a:lnTo>
                  <a:pt x="16773200" y="6961291"/>
                </a:lnTo>
                <a:lnTo>
                  <a:pt x="0" y="6961291"/>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APAGAR CRIPTOMOEDA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42</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03054" y="1598559"/>
            <a:ext cx="16903522" cy="7024028"/>
          </a:xfrm>
          <a:custGeom>
            <a:avLst/>
            <a:gdLst/>
            <a:ahLst/>
            <a:cxnLst/>
            <a:rect r="r" b="b" t="t" l="l"/>
            <a:pathLst>
              <a:path h="7024028" w="16903522">
                <a:moveTo>
                  <a:pt x="0" y="0"/>
                </a:moveTo>
                <a:lnTo>
                  <a:pt x="16903522" y="0"/>
                </a:lnTo>
                <a:lnTo>
                  <a:pt x="16903522" y="7024028"/>
                </a:lnTo>
                <a:lnTo>
                  <a:pt x="0" y="7024028"/>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APAGAR EXCHANGE</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43</a:t>
            </a:r>
          </a:p>
        </p:txBody>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28700" y="1341979"/>
            <a:ext cx="15879180" cy="8033736"/>
          </a:xfrm>
          <a:custGeom>
            <a:avLst/>
            <a:gdLst/>
            <a:ahLst/>
            <a:cxnLst/>
            <a:rect r="r" b="b" t="t" l="l"/>
            <a:pathLst>
              <a:path h="8033736" w="15879180">
                <a:moveTo>
                  <a:pt x="0" y="0"/>
                </a:moveTo>
                <a:lnTo>
                  <a:pt x="15879180" y="0"/>
                </a:lnTo>
                <a:lnTo>
                  <a:pt x="15879180" y="8033735"/>
                </a:lnTo>
                <a:lnTo>
                  <a:pt x="0" y="8033735"/>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RECUPERAR SENHA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44</a:t>
            </a:r>
          </a:p>
        </p:txBody>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172339" y="1385052"/>
            <a:ext cx="11224436" cy="8577403"/>
          </a:xfrm>
          <a:custGeom>
            <a:avLst/>
            <a:gdLst/>
            <a:ahLst/>
            <a:cxnLst/>
            <a:rect r="r" b="b" t="t" l="l"/>
            <a:pathLst>
              <a:path h="8577403" w="11224436">
                <a:moveTo>
                  <a:pt x="0" y="0"/>
                </a:moveTo>
                <a:lnTo>
                  <a:pt x="11224436" y="0"/>
                </a:lnTo>
                <a:lnTo>
                  <a:pt x="11224436" y="8577403"/>
                </a:lnTo>
                <a:lnTo>
                  <a:pt x="0" y="8577403"/>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VISUALIZAR NOTICIA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45</a:t>
            </a:r>
          </a:p>
        </p:txBody>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Diagramas</a:t>
            </a:r>
          </a:p>
          <a:p>
            <a:pPr algn="l">
              <a:lnSpc>
                <a:spcPts val="5835"/>
              </a:lnSpc>
            </a:pPr>
            <a:r>
              <a:rPr lang="en-US" sz="6016" b="true">
                <a:solidFill>
                  <a:srgbClr val="FFFFFF"/>
                </a:solidFill>
                <a:latin typeface="Open Sans Bold Bold"/>
                <a:ea typeface="Open Sans Bold Bold"/>
                <a:cs typeface="Open Sans Bold Bold"/>
                <a:sym typeface="Open Sans Bold Bold"/>
              </a:rPr>
              <a:t>de</a:t>
            </a:r>
          </a:p>
          <a:p>
            <a:pPr algn="l">
              <a:lnSpc>
                <a:spcPts val="5835"/>
              </a:lnSpc>
            </a:pPr>
            <a:r>
              <a:rPr lang="en-US" sz="6016">
                <a:solidFill>
                  <a:srgbClr val="FFFFFF"/>
                </a:solidFill>
                <a:latin typeface="Open Sans Bold"/>
                <a:ea typeface="Open Sans Bold"/>
                <a:cs typeface="Open Sans Bold"/>
                <a:sym typeface="Open Sans Bold"/>
              </a:rPr>
              <a:t>Atividades</a:t>
            </a:r>
          </a:p>
        </p:txBody>
      </p:sp>
      <p:sp>
        <p:nvSpPr>
          <p:cNvPr name="TextBox 7" id="7"/>
          <p:cNvSpPr txBox="true"/>
          <p:nvPr/>
        </p:nvSpPr>
        <p:spPr>
          <a:xfrm rot="0">
            <a:off x="1028700" y="5747012"/>
            <a:ext cx="9985078" cy="761365"/>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Modelam o fluxo de trabalho ou os processos de um sistema, destacando as atividades realizadas e as transições entre elas.</a:t>
            </a:r>
          </a:p>
        </p:txBody>
      </p:sp>
      <p:sp>
        <p:nvSpPr>
          <p:cNvPr name="TextBox 8" id="8"/>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46</a:t>
            </a:r>
          </a:p>
        </p:txBody>
      </p:sp>
      <p:sp>
        <p:nvSpPr>
          <p:cNvPr name="Freeform 9" id="9"/>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80326" y="833767"/>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029146"/>
            <a:ext cx="7891713" cy="5257854"/>
          </a:xfrm>
          <a:custGeom>
            <a:avLst/>
            <a:gdLst/>
            <a:ahLst/>
            <a:cxnLst/>
            <a:rect r="r" b="b" t="t" l="l"/>
            <a:pathLst>
              <a:path h="5257854" w="7891713">
                <a:moveTo>
                  <a:pt x="0" y="0"/>
                </a:moveTo>
                <a:lnTo>
                  <a:pt x="7891713" y="0"/>
                </a:lnTo>
                <a:lnTo>
                  <a:pt x="7891713" y="5257854"/>
                </a:lnTo>
                <a:lnTo>
                  <a:pt x="0" y="5257854"/>
                </a:lnTo>
                <a:lnTo>
                  <a:pt x="0" y="0"/>
                </a:lnTo>
                <a:close/>
              </a:path>
            </a:pathLst>
          </a:custGeom>
          <a:blipFill>
            <a:blip r:embed="rId4"/>
            <a:stretch>
              <a:fillRect l="0" t="-93" r="0" b="-93"/>
            </a:stretch>
          </a:blipFill>
        </p:spPr>
      </p:sp>
      <p:sp>
        <p:nvSpPr>
          <p:cNvPr name="Freeform 4" id="4"/>
          <p:cNvSpPr/>
          <p:nvPr/>
        </p:nvSpPr>
        <p:spPr>
          <a:xfrm flipH="false" flipV="false" rot="-5400000">
            <a:off x="15614578" y="2470078"/>
            <a:ext cx="2673422" cy="2673422"/>
          </a:xfrm>
          <a:custGeom>
            <a:avLst/>
            <a:gdLst/>
            <a:ahLst/>
            <a:cxnLst/>
            <a:rect r="r" b="b" t="t" l="l"/>
            <a:pathLst>
              <a:path h="2673422" w="2673422">
                <a:moveTo>
                  <a:pt x="0" y="0"/>
                </a:moveTo>
                <a:lnTo>
                  <a:pt x="2673422" y="0"/>
                </a:lnTo>
                <a:lnTo>
                  <a:pt x="2673422" y="2673422"/>
                </a:lnTo>
                <a:lnTo>
                  <a:pt x="0" y="2673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91713" y="-1339901"/>
            <a:ext cx="10396287" cy="6133809"/>
          </a:xfrm>
          <a:custGeom>
            <a:avLst/>
            <a:gdLst/>
            <a:ahLst/>
            <a:cxnLst/>
            <a:rect r="r" b="b" t="t" l="l"/>
            <a:pathLst>
              <a:path h="6133809" w="10396287">
                <a:moveTo>
                  <a:pt x="0" y="0"/>
                </a:moveTo>
                <a:lnTo>
                  <a:pt x="10396287" y="0"/>
                </a:lnTo>
                <a:lnTo>
                  <a:pt x="10396287" y="6133809"/>
                </a:lnTo>
                <a:lnTo>
                  <a:pt x="0" y="613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10284" y="3747717"/>
            <a:ext cx="2562858" cy="2562858"/>
          </a:xfrm>
          <a:custGeom>
            <a:avLst/>
            <a:gdLst/>
            <a:ahLst/>
            <a:cxnLst/>
            <a:rect r="r" b="b" t="t" l="l"/>
            <a:pathLst>
              <a:path h="2562858" w="2562858">
                <a:moveTo>
                  <a:pt x="0" y="0"/>
                </a:moveTo>
                <a:lnTo>
                  <a:pt x="2562858" y="0"/>
                </a:lnTo>
                <a:lnTo>
                  <a:pt x="2562858" y="2562858"/>
                </a:lnTo>
                <a:lnTo>
                  <a:pt x="0" y="256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973115" y="4116290"/>
            <a:ext cx="1837196" cy="1825713"/>
          </a:xfrm>
          <a:custGeom>
            <a:avLst/>
            <a:gdLst/>
            <a:ahLst/>
            <a:cxnLst/>
            <a:rect r="r" b="b" t="t" l="l"/>
            <a:pathLst>
              <a:path h="1825713" w="1837196">
                <a:moveTo>
                  <a:pt x="0" y="0"/>
                </a:moveTo>
                <a:lnTo>
                  <a:pt x="1837196" y="0"/>
                </a:lnTo>
                <a:lnTo>
                  <a:pt x="1837196" y="1825713"/>
                </a:lnTo>
                <a:lnTo>
                  <a:pt x="0" y="1825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3734611"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3"/>
            <a:stretch>
              <a:fillRect l="-8110" t="0" r="-8110" b="0"/>
            </a:stretch>
          </a:blipFill>
        </p:spPr>
      </p:sp>
      <p:sp>
        <p:nvSpPr>
          <p:cNvPr name="Freeform 9" id="9"/>
          <p:cNvSpPr/>
          <p:nvPr/>
        </p:nvSpPr>
        <p:spPr>
          <a:xfrm flipH="false" flipV="false" rot="0">
            <a:off x="9144000"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4"/>
            <a:stretch>
              <a:fillRect l="-7892" t="0" r="-7892" b="0"/>
            </a:stretch>
          </a:blipFill>
        </p:spPr>
      </p:sp>
      <p:sp>
        <p:nvSpPr>
          <p:cNvPr name="Freeform 10" id="10"/>
          <p:cNvSpPr/>
          <p:nvPr/>
        </p:nvSpPr>
        <p:spPr>
          <a:xfrm flipH="false" flipV="false" rot="0">
            <a:off x="7380878" y="4518311"/>
            <a:ext cx="1021670" cy="1021670"/>
          </a:xfrm>
          <a:custGeom>
            <a:avLst/>
            <a:gdLst/>
            <a:ahLst/>
            <a:cxnLst/>
            <a:rect r="r" b="b" t="t" l="l"/>
            <a:pathLst>
              <a:path h="1021670" w="1021670">
                <a:moveTo>
                  <a:pt x="0" y="0"/>
                </a:moveTo>
                <a:lnTo>
                  <a:pt x="1021670" y="0"/>
                </a:lnTo>
                <a:lnTo>
                  <a:pt x="1021670" y="1021670"/>
                </a:lnTo>
                <a:lnTo>
                  <a:pt x="0" y="10216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5400000">
            <a:off x="-1698771" y="-16987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614496" y="6518197"/>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259300" y="925830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5400000">
            <a:off x="17442568" y="9406575"/>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5" id="15"/>
          <p:cNvSpPr txBox="true"/>
          <p:nvPr/>
        </p:nvSpPr>
        <p:spPr>
          <a:xfrm rot="0">
            <a:off x="1028700" y="1019175"/>
            <a:ext cx="6863013" cy="2944622"/>
          </a:xfrm>
          <a:prstGeom prst="rect">
            <a:avLst/>
          </a:prstGeom>
        </p:spPr>
        <p:txBody>
          <a:bodyPr anchor="t" rtlCol="false" tIns="0" lIns="0" bIns="0" rIns="0">
            <a:spAutoFit/>
          </a:bodyPr>
          <a:lstStyle/>
          <a:p>
            <a:pPr algn="l">
              <a:lnSpc>
                <a:spcPts val="7743"/>
              </a:lnSpc>
            </a:pPr>
            <a:r>
              <a:rPr lang="en-US" sz="6399" b="true">
                <a:solidFill>
                  <a:srgbClr val="000000"/>
                </a:solidFill>
                <a:latin typeface="Open Sans Bold Bold"/>
                <a:ea typeface="Open Sans Bold Bold"/>
                <a:cs typeface="Open Sans Bold Bold"/>
                <a:sym typeface="Open Sans Bold Bold"/>
              </a:rPr>
              <a:t>O QUE É DIAGRAMA DE ATIVIDADE?</a:t>
            </a:r>
          </a:p>
        </p:txBody>
      </p:sp>
      <p:sp>
        <p:nvSpPr>
          <p:cNvPr name="TextBox 16" id="16"/>
          <p:cNvSpPr txBox="true"/>
          <p:nvPr/>
        </p:nvSpPr>
        <p:spPr>
          <a:xfrm rot="0">
            <a:off x="13392589" y="7793639"/>
            <a:ext cx="4322433"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Foco em representar ações e decisões que ocorrem durante um caso de uso ou funcionalidade.</a:t>
            </a:r>
          </a:p>
        </p:txBody>
      </p:sp>
      <p:sp>
        <p:nvSpPr>
          <p:cNvPr name="TextBox 17" id="17"/>
          <p:cNvSpPr txBox="true"/>
          <p:nvPr/>
        </p:nvSpPr>
        <p:spPr>
          <a:xfrm rot="0">
            <a:off x="9458896" y="6291525"/>
            <a:ext cx="8366504" cy="1243964"/>
          </a:xfrm>
          <a:prstGeom prst="rect">
            <a:avLst/>
          </a:prstGeom>
        </p:spPr>
        <p:txBody>
          <a:bodyPr anchor="t" rtlCol="false" tIns="0" lIns="0" bIns="0" rIns="0">
            <a:spAutoFit/>
          </a:bodyPr>
          <a:lstStyle/>
          <a:p>
            <a:pPr algn="just">
              <a:lnSpc>
                <a:spcPts val="3360"/>
              </a:lnSpc>
            </a:pPr>
            <a:r>
              <a:rPr lang="en-US" sz="2400" b="true">
                <a:solidFill>
                  <a:srgbClr val="000000"/>
                </a:solidFill>
                <a:latin typeface="Open Sauce Bold"/>
                <a:ea typeface="Open Sauce Bold"/>
                <a:cs typeface="Open Sauce Bold"/>
                <a:sym typeface="Open Sauce Bold"/>
              </a:rPr>
              <a:t>O Diagrama de Atividades é um tipo de diagrama da UML (Unified Modeling Language).</a:t>
            </a:r>
          </a:p>
          <a:p>
            <a:pPr algn="just">
              <a:lnSpc>
                <a:spcPts val="3360"/>
              </a:lnSpc>
              <a:spcBef>
                <a:spcPct val="0"/>
              </a:spcBef>
            </a:pPr>
          </a:p>
        </p:txBody>
      </p:sp>
      <p:sp>
        <p:nvSpPr>
          <p:cNvPr name="TextBox 18" id="18"/>
          <p:cNvSpPr txBox="true"/>
          <p:nvPr/>
        </p:nvSpPr>
        <p:spPr>
          <a:xfrm rot="0">
            <a:off x="8614496" y="7793639"/>
            <a:ext cx="3640276" cy="154241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Usado para modelar o fluxo de trabalho (workflow) ou os processos em um sistema.</a:t>
            </a:r>
          </a:p>
          <a:p>
            <a:pPr algn="just">
              <a:lnSpc>
                <a:spcPts val="3080"/>
              </a:lnSpc>
            </a:pPr>
          </a:p>
        </p:txBody>
      </p:sp>
      <p:sp>
        <p:nvSpPr>
          <p:cNvPr name="TextBox 19" id="1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47</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900226" y="3205322"/>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352266" y="3804988"/>
            <a:ext cx="639215" cy="548127"/>
          </a:xfrm>
          <a:custGeom>
            <a:avLst/>
            <a:gdLst/>
            <a:ahLst/>
            <a:cxnLst/>
            <a:rect r="r" b="b" t="t" l="l"/>
            <a:pathLst>
              <a:path h="548127" w="639215">
                <a:moveTo>
                  <a:pt x="0" y="0"/>
                </a:moveTo>
                <a:lnTo>
                  <a:pt x="639215" y="0"/>
                </a:lnTo>
                <a:lnTo>
                  <a:pt x="639215" y="548127"/>
                </a:lnTo>
                <a:lnTo>
                  <a:pt x="0" y="548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7409974" y="3804988"/>
            <a:ext cx="639215" cy="548127"/>
          </a:xfrm>
          <a:custGeom>
            <a:avLst/>
            <a:gdLst/>
            <a:ahLst/>
            <a:cxnLst/>
            <a:rect r="r" b="b" t="t" l="l"/>
            <a:pathLst>
              <a:path h="548127" w="639215">
                <a:moveTo>
                  <a:pt x="0" y="0"/>
                </a:moveTo>
                <a:lnTo>
                  <a:pt x="639215" y="0"/>
                </a:lnTo>
                <a:lnTo>
                  <a:pt x="639215" y="548127"/>
                </a:lnTo>
                <a:lnTo>
                  <a:pt x="0" y="548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7410587" y="6419405"/>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352266" y="6447980"/>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563403" y="2764465"/>
            <a:ext cx="4075046" cy="4403091"/>
          </a:xfrm>
          <a:custGeom>
            <a:avLst/>
            <a:gdLst/>
            <a:ahLst/>
            <a:cxnLst/>
            <a:rect r="r" b="b" t="t" l="l"/>
            <a:pathLst>
              <a:path h="4403091" w="4075046">
                <a:moveTo>
                  <a:pt x="0" y="0"/>
                </a:moveTo>
                <a:lnTo>
                  <a:pt x="4075046" y="0"/>
                </a:lnTo>
                <a:lnTo>
                  <a:pt x="4075046" y="4403091"/>
                </a:lnTo>
                <a:lnTo>
                  <a:pt x="0" y="4403091"/>
                </a:lnTo>
                <a:lnTo>
                  <a:pt x="0" y="0"/>
                </a:lnTo>
                <a:close/>
              </a:path>
            </a:pathLst>
          </a:custGeom>
          <a:blipFill>
            <a:blip r:embed="rId20"/>
            <a:stretch>
              <a:fillRect l="0" t="0" r="0" b="0"/>
            </a:stretch>
          </a:blipFill>
        </p:spPr>
      </p:sp>
      <p:sp>
        <p:nvSpPr>
          <p:cNvPr name="TextBox 15" id="15"/>
          <p:cNvSpPr txBox="true"/>
          <p:nvPr/>
        </p:nvSpPr>
        <p:spPr>
          <a:xfrm rot="0">
            <a:off x="7409974" y="1019175"/>
            <a:ext cx="9664969"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ELEMENTOS BÁSICO DO DIAGRAMA DE ATIVIDADES</a:t>
            </a:r>
          </a:p>
        </p:txBody>
      </p:sp>
      <p:sp>
        <p:nvSpPr>
          <p:cNvPr name="TextBox 16" id="16"/>
          <p:cNvSpPr txBox="true"/>
          <p:nvPr/>
        </p:nvSpPr>
        <p:spPr>
          <a:xfrm rot="0">
            <a:off x="13334381" y="3861882"/>
            <a:ext cx="2918609"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Decisões</a:t>
            </a:r>
          </a:p>
        </p:txBody>
      </p:sp>
      <p:sp>
        <p:nvSpPr>
          <p:cNvPr name="TextBox 17" id="17"/>
          <p:cNvSpPr txBox="true"/>
          <p:nvPr/>
        </p:nvSpPr>
        <p:spPr>
          <a:xfrm rot="0">
            <a:off x="8392702" y="3861882"/>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Atividades</a:t>
            </a:r>
          </a:p>
        </p:txBody>
      </p:sp>
      <p:sp>
        <p:nvSpPr>
          <p:cNvPr name="TextBox 18" id="18"/>
          <p:cNvSpPr txBox="true"/>
          <p:nvPr/>
        </p:nvSpPr>
        <p:spPr>
          <a:xfrm rot="0">
            <a:off x="12352266" y="4429315"/>
            <a:ext cx="4722678"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Losangos que indicam bifurcações no fluxo.</a:t>
            </a:r>
          </a:p>
        </p:txBody>
      </p:sp>
      <p:sp>
        <p:nvSpPr>
          <p:cNvPr name="TextBox 19" id="19"/>
          <p:cNvSpPr txBox="true"/>
          <p:nvPr/>
        </p:nvSpPr>
        <p:spPr>
          <a:xfrm rot="0">
            <a:off x="7409974" y="4429315"/>
            <a:ext cx="4159944"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Representadas por retângulos arredondados </a:t>
            </a:r>
          </a:p>
          <a:p>
            <a:pPr algn="just">
              <a:lnSpc>
                <a:spcPts val="3080"/>
              </a:lnSpc>
            </a:pPr>
            <a:r>
              <a:rPr lang="en-US" sz="2000">
                <a:solidFill>
                  <a:srgbClr val="000000"/>
                </a:solidFill>
                <a:latin typeface="Open Sauce"/>
                <a:ea typeface="Open Sauce"/>
                <a:cs typeface="Open Sauce"/>
                <a:sym typeface="Open Sauce"/>
              </a:rPr>
              <a:t>(ações no processo).</a:t>
            </a:r>
          </a:p>
        </p:txBody>
      </p:sp>
      <p:sp>
        <p:nvSpPr>
          <p:cNvPr name="TextBox 20" id="20"/>
          <p:cNvSpPr txBox="true"/>
          <p:nvPr/>
        </p:nvSpPr>
        <p:spPr>
          <a:xfrm rot="0">
            <a:off x="7409974" y="7100881"/>
            <a:ext cx="4159944"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Setas que conectam atividades e decisões.</a:t>
            </a:r>
          </a:p>
          <a:p>
            <a:pPr algn="just">
              <a:lnSpc>
                <a:spcPts val="3080"/>
              </a:lnSpc>
            </a:pPr>
          </a:p>
        </p:txBody>
      </p:sp>
      <p:sp>
        <p:nvSpPr>
          <p:cNvPr name="TextBox 21" id="21"/>
          <p:cNvSpPr txBox="true"/>
          <p:nvPr/>
        </p:nvSpPr>
        <p:spPr>
          <a:xfrm rot="0">
            <a:off x="8392702" y="6504873"/>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Fluxo de Controle</a:t>
            </a:r>
          </a:p>
        </p:txBody>
      </p:sp>
      <p:sp>
        <p:nvSpPr>
          <p:cNvPr name="TextBox 22" id="22"/>
          <p:cNvSpPr txBox="true"/>
          <p:nvPr/>
        </p:nvSpPr>
        <p:spPr>
          <a:xfrm rot="0">
            <a:off x="12340018" y="7100881"/>
            <a:ext cx="4722678"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Representam o início (círculo sólido) e o fim (círculo com borda) do fluxo.</a:t>
            </a:r>
          </a:p>
          <a:p>
            <a:pPr algn="just">
              <a:lnSpc>
                <a:spcPts val="3080"/>
              </a:lnSpc>
            </a:pPr>
          </a:p>
        </p:txBody>
      </p:sp>
      <p:sp>
        <p:nvSpPr>
          <p:cNvPr name="TextBox 23" id="23"/>
          <p:cNvSpPr txBox="true"/>
          <p:nvPr/>
        </p:nvSpPr>
        <p:spPr>
          <a:xfrm rot="0">
            <a:off x="13334381" y="6504873"/>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Nós Inicial e Final</a:t>
            </a:r>
          </a:p>
        </p:txBody>
      </p:sp>
      <p:sp>
        <p:nvSpPr>
          <p:cNvPr name="TextBox 24" id="24"/>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48</a:t>
            </a:r>
          </a:p>
        </p:txBody>
      </p:sp>
      <p:sp>
        <p:nvSpPr>
          <p:cNvPr name="Freeform 25" id="25"/>
          <p:cNvSpPr/>
          <p:nvPr/>
        </p:nvSpPr>
        <p:spPr>
          <a:xfrm flipH="false" flipV="false" rot="8100000">
            <a:off x="-7385945" y="736478"/>
            <a:ext cx="10723741" cy="6327007"/>
          </a:xfrm>
          <a:custGeom>
            <a:avLst/>
            <a:gdLst/>
            <a:ahLst/>
            <a:cxnLst/>
            <a:rect r="r" b="b" t="t" l="l"/>
            <a:pathLst>
              <a:path h="6327007" w="10723741">
                <a:moveTo>
                  <a:pt x="0" y="0"/>
                </a:moveTo>
                <a:lnTo>
                  <a:pt x="10723742" y="0"/>
                </a:lnTo>
                <a:lnTo>
                  <a:pt x="10723742" y="6327007"/>
                </a:lnTo>
                <a:lnTo>
                  <a:pt x="0" y="6327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8100000">
            <a:off x="-7385945" y="6669834"/>
            <a:ext cx="10723741" cy="6327007"/>
          </a:xfrm>
          <a:custGeom>
            <a:avLst/>
            <a:gdLst/>
            <a:ahLst/>
            <a:cxnLst/>
            <a:rect r="r" b="b" t="t" l="l"/>
            <a:pathLst>
              <a:path h="6327007" w="10723741">
                <a:moveTo>
                  <a:pt x="0" y="0"/>
                </a:moveTo>
                <a:lnTo>
                  <a:pt x="10723742" y="0"/>
                </a:lnTo>
                <a:lnTo>
                  <a:pt x="10723742"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6597727" y="9258300"/>
            <a:ext cx="7626427" cy="5367098"/>
          </a:xfrm>
          <a:custGeom>
            <a:avLst/>
            <a:gdLst/>
            <a:ahLst/>
            <a:cxnLst/>
            <a:rect r="r" b="b" t="t" l="l"/>
            <a:pathLst>
              <a:path h="5367098" w="7626427">
                <a:moveTo>
                  <a:pt x="0" y="0"/>
                </a:moveTo>
                <a:lnTo>
                  <a:pt x="7626427" y="0"/>
                </a:lnTo>
                <a:lnTo>
                  <a:pt x="7626427" y="5367098"/>
                </a:lnTo>
                <a:lnTo>
                  <a:pt x="0" y="5367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6577107" cy="8229600"/>
            <a:chOff x="0" y="0"/>
            <a:chExt cx="8769475" cy="10972800"/>
          </a:xfrm>
        </p:grpSpPr>
        <p:pic>
          <p:nvPicPr>
            <p:cNvPr name="Picture 4" id="4"/>
            <p:cNvPicPr>
              <a:picLocks noChangeAspect="true"/>
            </p:cNvPicPr>
            <p:nvPr/>
          </p:nvPicPr>
          <p:blipFill>
            <a:blip r:embed="rId4"/>
            <a:srcRect l="25524" t="0" r="25524" b="0"/>
            <a:stretch>
              <a:fillRect/>
            </a:stretch>
          </p:blipFill>
          <p:spPr>
            <a:xfrm flipH="false" flipV="false">
              <a:off x="0" y="0"/>
              <a:ext cx="8769475" cy="10972800"/>
            </a:xfrm>
            <a:prstGeom prst="rect">
              <a:avLst/>
            </a:prstGeom>
          </p:spPr>
        </p:pic>
      </p:gr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338240" y="1104900"/>
            <a:ext cx="7933664" cy="1516380"/>
          </a:xfrm>
          <a:prstGeom prst="rect">
            <a:avLst/>
          </a:prstGeom>
        </p:spPr>
        <p:txBody>
          <a:bodyPr anchor="t" rtlCol="false" tIns="0" lIns="0" bIns="0" rIns="0">
            <a:spAutoFit/>
          </a:bodyPr>
          <a:lstStyle/>
          <a:p>
            <a:pPr algn="l">
              <a:lnSpc>
                <a:spcPts val="5880"/>
              </a:lnSpc>
            </a:pPr>
            <a:r>
              <a:rPr lang="en-US" sz="5600" b="true">
                <a:solidFill>
                  <a:srgbClr val="000000"/>
                </a:solidFill>
                <a:latin typeface="Open Sans Bold Bold"/>
                <a:ea typeface="Open Sans Bold Bold"/>
                <a:cs typeface="Open Sans Bold Bold"/>
                <a:sym typeface="Open Sans Bold Bold"/>
              </a:rPr>
              <a:t>O QUE É BLOCKCHAIN?</a:t>
            </a:r>
          </a:p>
        </p:txBody>
      </p:sp>
      <p:sp>
        <p:nvSpPr>
          <p:cNvPr name="TextBox 8" id="8"/>
          <p:cNvSpPr txBox="true"/>
          <p:nvPr/>
        </p:nvSpPr>
        <p:spPr>
          <a:xfrm rot="0">
            <a:off x="8214959" y="3310468"/>
            <a:ext cx="9192616" cy="5210175"/>
          </a:xfrm>
          <a:prstGeom prst="rect">
            <a:avLst/>
          </a:prstGeom>
        </p:spPr>
        <p:txBody>
          <a:bodyPr anchor="t" rtlCol="false" tIns="0" lIns="0" bIns="0" rIns="0">
            <a:spAutoFit/>
          </a:bodyPr>
          <a:lstStyle/>
          <a:p>
            <a:pPr algn="just" marL="647698" indent="-323849" lvl="1">
              <a:lnSpc>
                <a:spcPts val="4199"/>
              </a:lnSpc>
              <a:buFont typeface="Arial"/>
              <a:buChar char="•"/>
            </a:pPr>
            <a:r>
              <a:rPr lang="en-US" b="true" sz="2999">
                <a:solidFill>
                  <a:srgbClr val="004AAD"/>
                </a:solidFill>
                <a:latin typeface="Open Sans Bold"/>
                <a:ea typeface="Open Sans Bold"/>
                <a:cs typeface="Open Sans Bold"/>
                <a:sym typeface="Open Sans Bold"/>
              </a:rPr>
              <a:t>É uma tecnologia que funciona como um registro digital distribuído e imutável, organizado em blocos de dados interligados;</a:t>
            </a:r>
          </a:p>
          <a:p>
            <a:pPr algn="just">
              <a:lnSpc>
                <a:spcPts val="4199"/>
              </a:lnSpc>
            </a:pPr>
          </a:p>
          <a:p>
            <a:pPr algn="just" marL="647698" indent="-323849" lvl="1">
              <a:lnSpc>
                <a:spcPts val="4199"/>
              </a:lnSpc>
              <a:buFont typeface="Arial"/>
              <a:buChar char="•"/>
            </a:pPr>
            <a:r>
              <a:rPr lang="en-US" b="true" sz="2999">
                <a:solidFill>
                  <a:srgbClr val="004AAD"/>
                </a:solidFill>
                <a:latin typeface="Open Sans Bold"/>
                <a:ea typeface="Open Sans Bold"/>
                <a:cs typeface="Open Sans Bold"/>
                <a:sym typeface="Open Sans Bold"/>
              </a:rPr>
              <a:t>As informações registradas são difíceis de alterar, garantindo transparência e confiabilidade;</a:t>
            </a:r>
          </a:p>
          <a:p>
            <a:pPr algn="just">
              <a:lnSpc>
                <a:spcPts val="4199"/>
              </a:lnSpc>
            </a:pPr>
          </a:p>
          <a:p>
            <a:pPr algn="just" marL="647698" indent="-323849" lvl="1">
              <a:lnSpc>
                <a:spcPts val="4199"/>
              </a:lnSpc>
              <a:buFont typeface="Arial"/>
              <a:buChar char="•"/>
            </a:pPr>
            <a:r>
              <a:rPr lang="en-US" b="true" sz="2999">
                <a:solidFill>
                  <a:srgbClr val="004AAD"/>
                </a:solidFill>
                <a:latin typeface="Open Sans Bold"/>
                <a:ea typeface="Open Sans Bold"/>
                <a:cs typeface="Open Sans Bold"/>
                <a:sym typeface="Open Sans Bold"/>
              </a:rPr>
              <a:t>Não depende de uma autoridade central, o que reduz riscos de fraudes e censura.</a:t>
            </a:r>
          </a:p>
        </p:txBody>
      </p:sp>
      <p:sp>
        <p:nvSpPr>
          <p:cNvPr name="TextBox 9" id="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04</a:t>
            </a:r>
          </a:p>
        </p:txBody>
      </p:sp>
      <p:sp>
        <p:nvSpPr>
          <p:cNvPr name="Freeform 10" id="10"/>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440822" y="1135507"/>
            <a:ext cx="10936388" cy="8737613"/>
          </a:xfrm>
          <a:custGeom>
            <a:avLst/>
            <a:gdLst/>
            <a:ahLst/>
            <a:cxnLst/>
            <a:rect r="r" b="b" t="t" l="l"/>
            <a:pathLst>
              <a:path h="8737613" w="10936388">
                <a:moveTo>
                  <a:pt x="0" y="0"/>
                </a:moveTo>
                <a:lnTo>
                  <a:pt x="10936388" y="0"/>
                </a:lnTo>
                <a:lnTo>
                  <a:pt x="10936388" y="8737613"/>
                </a:lnTo>
                <a:lnTo>
                  <a:pt x="0" y="8737613"/>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CADASTRAR USUÁRIO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49</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23698" y="328657"/>
            <a:ext cx="10444000" cy="9633799"/>
          </a:xfrm>
          <a:custGeom>
            <a:avLst/>
            <a:gdLst/>
            <a:ahLst/>
            <a:cxnLst/>
            <a:rect r="r" b="b" t="t" l="l"/>
            <a:pathLst>
              <a:path h="9633799" w="10444000">
                <a:moveTo>
                  <a:pt x="0" y="0"/>
                </a:moveTo>
                <a:lnTo>
                  <a:pt x="10444000" y="0"/>
                </a:lnTo>
                <a:lnTo>
                  <a:pt x="10444000" y="9633798"/>
                </a:lnTo>
                <a:lnTo>
                  <a:pt x="0" y="9633798"/>
                </a:lnTo>
                <a:lnTo>
                  <a:pt x="0" y="0"/>
                </a:lnTo>
                <a:close/>
              </a:path>
            </a:pathLst>
          </a:custGeom>
          <a:blipFill>
            <a:blip r:embed="rId4"/>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EFETUAR LOGIN</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50</a:t>
            </a:r>
          </a:p>
        </p:txBody>
      </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8452" y="1212164"/>
            <a:ext cx="16556304" cy="8046136"/>
          </a:xfrm>
          <a:custGeom>
            <a:avLst/>
            <a:gdLst/>
            <a:ahLst/>
            <a:cxnLst/>
            <a:rect r="r" b="b" t="t" l="l"/>
            <a:pathLst>
              <a:path h="8046136" w="16556304">
                <a:moveTo>
                  <a:pt x="0" y="0"/>
                </a:moveTo>
                <a:lnTo>
                  <a:pt x="16556304" y="0"/>
                </a:lnTo>
                <a:lnTo>
                  <a:pt x="16556304" y="8046136"/>
                </a:lnTo>
                <a:lnTo>
                  <a:pt x="0" y="8046136"/>
                </a:lnTo>
                <a:lnTo>
                  <a:pt x="0" y="0"/>
                </a:lnTo>
                <a:close/>
              </a:path>
            </a:pathLst>
          </a:custGeom>
          <a:blipFill>
            <a:blip r:embed="rId4"/>
            <a:stretch>
              <a:fillRect l="0" t="-89804"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EFETUAR LOGIN</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51</a:t>
            </a:r>
          </a:p>
        </p:txBody>
      </p:sp>
    </p:spTree>
  </p:cSld>
  <p:clrMapOvr>
    <a:masterClrMapping/>
  </p:clrMapOvr>
  <p:transition spd="fast">
    <p:fade/>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8452" y="1212164"/>
            <a:ext cx="16556304" cy="8044153"/>
          </a:xfrm>
          <a:custGeom>
            <a:avLst/>
            <a:gdLst/>
            <a:ahLst/>
            <a:cxnLst/>
            <a:rect r="r" b="b" t="t" l="l"/>
            <a:pathLst>
              <a:path h="8044153" w="16556304">
                <a:moveTo>
                  <a:pt x="0" y="0"/>
                </a:moveTo>
                <a:lnTo>
                  <a:pt x="16556304" y="0"/>
                </a:lnTo>
                <a:lnTo>
                  <a:pt x="16556304" y="8044152"/>
                </a:lnTo>
                <a:lnTo>
                  <a:pt x="0" y="8044152"/>
                </a:lnTo>
                <a:lnTo>
                  <a:pt x="0" y="0"/>
                </a:lnTo>
                <a:close/>
              </a:path>
            </a:pathLst>
          </a:custGeom>
          <a:blipFill>
            <a:blip r:embed="rId4"/>
            <a:stretch>
              <a:fillRect l="0" t="0" r="-4452" b="-98305"/>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EFETUAR LOGIN</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52</a:t>
            </a:r>
          </a:p>
        </p:txBody>
      </p:sp>
    </p:spTree>
  </p:cSld>
  <p:clrMapOvr>
    <a:masterClrMapping/>
  </p:clrMapOvr>
  <p:transition spd="fast">
    <p:fade/>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66793" y="314325"/>
            <a:ext cx="9564545" cy="9648130"/>
          </a:xfrm>
          <a:custGeom>
            <a:avLst/>
            <a:gdLst/>
            <a:ahLst/>
            <a:cxnLst/>
            <a:rect r="r" b="b" t="t" l="l"/>
            <a:pathLst>
              <a:path h="9648130" w="9564545">
                <a:moveTo>
                  <a:pt x="0" y="0"/>
                </a:moveTo>
                <a:lnTo>
                  <a:pt x="9564545" y="0"/>
                </a:lnTo>
                <a:lnTo>
                  <a:pt x="9564545" y="9648130"/>
                </a:lnTo>
                <a:lnTo>
                  <a:pt x="0" y="9648130"/>
                </a:lnTo>
                <a:lnTo>
                  <a:pt x="0" y="0"/>
                </a:lnTo>
                <a:close/>
              </a:path>
            </a:pathLst>
          </a:custGeom>
          <a:blipFill>
            <a:blip r:embed="rId4"/>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53</a:t>
            </a:r>
          </a:p>
        </p:txBody>
      </p:sp>
    </p:spTree>
  </p:cSld>
  <p:clrMapOvr>
    <a:masterClrMapping/>
  </p:clrMapOvr>
  <p:transition spd="fast">
    <p:fade/>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882" y="1499661"/>
            <a:ext cx="18000118" cy="7287679"/>
          </a:xfrm>
          <a:custGeom>
            <a:avLst/>
            <a:gdLst/>
            <a:ahLst/>
            <a:cxnLst/>
            <a:rect r="r" b="b" t="t" l="l"/>
            <a:pathLst>
              <a:path h="7287679" w="18000118">
                <a:moveTo>
                  <a:pt x="0" y="0"/>
                </a:moveTo>
                <a:lnTo>
                  <a:pt x="18000118" y="0"/>
                </a:lnTo>
                <a:lnTo>
                  <a:pt x="18000118" y="7287678"/>
                </a:lnTo>
                <a:lnTo>
                  <a:pt x="0" y="7287678"/>
                </a:lnTo>
                <a:lnTo>
                  <a:pt x="0" y="0"/>
                </a:lnTo>
                <a:close/>
              </a:path>
            </a:pathLst>
          </a:custGeom>
          <a:blipFill>
            <a:blip r:embed="rId4"/>
            <a:stretch>
              <a:fillRect l="0" t="-149152"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54</a:t>
            </a:r>
          </a:p>
        </p:txBody>
      </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85192" y="209942"/>
            <a:ext cx="12068868" cy="9459143"/>
          </a:xfrm>
          <a:custGeom>
            <a:avLst/>
            <a:gdLst/>
            <a:ahLst/>
            <a:cxnLst/>
            <a:rect r="r" b="b" t="t" l="l"/>
            <a:pathLst>
              <a:path h="9459143" w="12068868">
                <a:moveTo>
                  <a:pt x="0" y="0"/>
                </a:moveTo>
                <a:lnTo>
                  <a:pt x="12068868" y="0"/>
                </a:lnTo>
                <a:lnTo>
                  <a:pt x="12068868" y="9459143"/>
                </a:lnTo>
                <a:lnTo>
                  <a:pt x="0" y="9459143"/>
                </a:lnTo>
                <a:lnTo>
                  <a:pt x="0" y="0"/>
                </a:lnTo>
                <a:close/>
              </a:path>
            </a:pathLst>
          </a:custGeom>
          <a:blipFill>
            <a:blip r:embed="rId4"/>
            <a:stretch>
              <a:fillRect l="0" t="0" r="-23253" b="-58632"/>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55</a:t>
            </a:r>
          </a:p>
        </p:txBody>
      </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28700" y="3219552"/>
            <a:ext cx="16230600" cy="3847896"/>
          </a:xfrm>
          <a:custGeom>
            <a:avLst/>
            <a:gdLst/>
            <a:ahLst/>
            <a:cxnLst/>
            <a:rect r="r" b="b" t="t" l="l"/>
            <a:pathLst>
              <a:path h="3847896" w="16230600">
                <a:moveTo>
                  <a:pt x="0" y="0"/>
                </a:moveTo>
                <a:lnTo>
                  <a:pt x="16230600" y="0"/>
                </a:lnTo>
                <a:lnTo>
                  <a:pt x="16230600" y="3847896"/>
                </a:lnTo>
                <a:lnTo>
                  <a:pt x="0" y="3847896"/>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CARTEIRA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56</a:t>
            </a:r>
          </a:p>
        </p:txBody>
      </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5089" y="551710"/>
            <a:ext cx="12077821" cy="9321410"/>
          </a:xfrm>
          <a:custGeom>
            <a:avLst/>
            <a:gdLst/>
            <a:ahLst/>
            <a:cxnLst/>
            <a:rect r="r" b="b" t="t" l="l"/>
            <a:pathLst>
              <a:path h="9321410" w="12077821">
                <a:moveTo>
                  <a:pt x="0" y="0"/>
                </a:moveTo>
                <a:lnTo>
                  <a:pt x="12077822" y="0"/>
                </a:lnTo>
                <a:lnTo>
                  <a:pt x="12077822" y="9321410"/>
                </a:lnTo>
                <a:lnTo>
                  <a:pt x="0" y="9321410"/>
                </a:lnTo>
                <a:lnTo>
                  <a:pt x="0" y="0"/>
                </a:lnTo>
                <a:close/>
              </a:path>
            </a:pathLst>
          </a:custGeom>
          <a:blipFill>
            <a:blip r:embed="rId4"/>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ALERTAS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57</a:t>
            </a:r>
          </a:p>
        </p:txBody>
      </p:sp>
    </p:spTree>
  </p:cSld>
  <p:clrMapOvr>
    <a:masterClrMapping/>
  </p:clrMapOvr>
  <p:transition spd="fast">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323" y="2368864"/>
            <a:ext cx="17621352" cy="5549271"/>
          </a:xfrm>
          <a:custGeom>
            <a:avLst/>
            <a:gdLst/>
            <a:ahLst/>
            <a:cxnLst/>
            <a:rect r="r" b="b" t="t" l="l"/>
            <a:pathLst>
              <a:path h="5549271" w="17621352">
                <a:moveTo>
                  <a:pt x="0" y="0"/>
                </a:moveTo>
                <a:lnTo>
                  <a:pt x="17621352" y="0"/>
                </a:lnTo>
                <a:lnTo>
                  <a:pt x="17621352" y="5549272"/>
                </a:lnTo>
                <a:lnTo>
                  <a:pt x="0" y="5549272"/>
                </a:lnTo>
                <a:lnTo>
                  <a:pt x="0" y="0"/>
                </a:lnTo>
                <a:close/>
              </a:path>
            </a:pathLst>
          </a:custGeom>
          <a:blipFill>
            <a:blip r:embed="rId4"/>
            <a:stretch>
              <a:fillRect l="0" t="0" r="0" b="-145073"/>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ALERTAS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58</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6597727" y="9258300"/>
            <a:ext cx="7626427" cy="5367098"/>
          </a:xfrm>
          <a:custGeom>
            <a:avLst/>
            <a:gdLst/>
            <a:ahLst/>
            <a:cxnLst/>
            <a:rect r="r" b="b" t="t" l="l"/>
            <a:pathLst>
              <a:path h="5367098" w="7626427">
                <a:moveTo>
                  <a:pt x="0" y="0"/>
                </a:moveTo>
                <a:lnTo>
                  <a:pt x="7626427" y="0"/>
                </a:lnTo>
                <a:lnTo>
                  <a:pt x="7626427" y="5367098"/>
                </a:lnTo>
                <a:lnTo>
                  <a:pt x="0" y="5367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6577107" cy="8229600"/>
            <a:chOff x="0" y="0"/>
            <a:chExt cx="8769475" cy="10972800"/>
          </a:xfrm>
        </p:grpSpPr>
        <p:pic>
          <p:nvPicPr>
            <p:cNvPr name="Picture 4" id="4"/>
            <p:cNvPicPr>
              <a:picLocks noChangeAspect="true"/>
            </p:cNvPicPr>
            <p:nvPr/>
          </p:nvPicPr>
          <p:blipFill>
            <a:blip r:embed="rId4"/>
            <a:srcRect l="25524" t="0" r="25524" b="0"/>
            <a:stretch>
              <a:fillRect/>
            </a:stretch>
          </p:blipFill>
          <p:spPr>
            <a:xfrm flipH="false" flipV="false">
              <a:off x="0" y="0"/>
              <a:ext cx="8769475" cy="10972800"/>
            </a:xfrm>
            <a:prstGeom prst="rect">
              <a:avLst/>
            </a:prstGeom>
          </p:spPr>
        </p:pic>
      </p:gr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80000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338240" y="1104900"/>
            <a:ext cx="7933664" cy="1516380"/>
          </a:xfrm>
          <a:prstGeom prst="rect">
            <a:avLst/>
          </a:prstGeom>
        </p:spPr>
        <p:txBody>
          <a:bodyPr anchor="t" rtlCol="false" tIns="0" lIns="0" bIns="0" rIns="0">
            <a:spAutoFit/>
          </a:bodyPr>
          <a:lstStyle/>
          <a:p>
            <a:pPr algn="l">
              <a:lnSpc>
                <a:spcPts val="5880"/>
              </a:lnSpc>
            </a:pPr>
            <a:r>
              <a:rPr lang="en-US" sz="5600" b="true">
                <a:solidFill>
                  <a:srgbClr val="000000"/>
                </a:solidFill>
                <a:latin typeface="Open Sans Bold Bold"/>
                <a:ea typeface="Open Sans Bold Bold"/>
                <a:cs typeface="Open Sans Bold Bold"/>
                <a:sym typeface="Open Sans Bold Bold"/>
              </a:rPr>
              <a:t>O QUE É </a:t>
            </a:r>
          </a:p>
          <a:p>
            <a:pPr algn="l">
              <a:lnSpc>
                <a:spcPts val="5880"/>
              </a:lnSpc>
            </a:pPr>
            <a:r>
              <a:rPr lang="en-US" sz="5600" b="true">
                <a:solidFill>
                  <a:srgbClr val="000000"/>
                </a:solidFill>
                <a:latin typeface="Open Sans Bold Bold"/>
                <a:ea typeface="Open Sans Bold Bold"/>
                <a:cs typeface="Open Sans Bold Bold"/>
                <a:sym typeface="Open Sans Bold Bold"/>
              </a:rPr>
              <a:t>EXCHANGE?</a:t>
            </a:r>
          </a:p>
        </p:txBody>
      </p:sp>
      <p:sp>
        <p:nvSpPr>
          <p:cNvPr name="TextBox 8" id="8"/>
          <p:cNvSpPr txBox="true"/>
          <p:nvPr/>
        </p:nvSpPr>
        <p:spPr>
          <a:xfrm rot="0">
            <a:off x="8594723" y="7871799"/>
            <a:ext cx="1827908" cy="356145"/>
          </a:xfrm>
          <a:prstGeom prst="rect">
            <a:avLst/>
          </a:prstGeom>
        </p:spPr>
        <p:txBody>
          <a:bodyPr anchor="t" rtlCol="false" tIns="0" lIns="0" bIns="0" rIns="0">
            <a:spAutoFit/>
          </a:bodyPr>
          <a:lstStyle/>
          <a:p>
            <a:pPr algn="ctr">
              <a:lnSpc>
                <a:spcPts val="2943"/>
              </a:lnSpc>
            </a:pPr>
            <a:r>
              <a:rPr lang="en-US" b="true" sz="2102">
                <a:solidFill>
                  <a:srgbClr val="FFFFFF"/>
                </a:solidFill>
                <a:latin typeface="Open Sans Bold"/>
                <a:ea typeface="Open Sans Bold"/>
                <a:cs typeface="Open Sans Bold"/>
                <a:sym typeface="Open Sans Bold"/>
              </a:rPr>
              <a:t>CLIK HERE</a:t>
            </a:r>
          </a:p>
        </p:txBody>
      </p:sp>
      <p:sp>
        <p:nvSpPr>
          <p:cNvPr name="TextBox 9" id="9"/>
          <p:cNvSpPr txBox="true"/>
          <p:nvPr/>
        </p:nvSpPr>
        <p:spPr>
          <a:xfrm rot="0">
            <a:off x="8214959" y="3319993"/>
            <a:ext cx="9192616" cy="542544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4AAD"/>
                </a:solidFill>
                <a:latin typeface="Open Sans Bold"/>
                <a:ea typeface="Open Sans Bold"/>
                <a:cs typeface="Open Sans Bold"/>
                <a:sym typeface="Open Sans Bold"/>
              </a:rPr>
              <a:t>É uma plataforma digital que facilita a compra, venda e troca de criptomoedas.</a:t>
            </a:r>
          </a:p>
          <a:p>
            <a:pPr algn="just">
              <a:lnSpc>
                <a:spcPts val="3359"/>
              </a:lnSpc>
            </a:pPr>
          </a:p>
          <a:p>
            <a:pPr algn="just" marL="518160" indent="-259080" lvl="1">
              <a:lnSpc>
                <a:spcPts val="3359"/>
              </a:lnSpc>
              <a:buFont typeface="Arial"/>
              <a:buChar char="•"/>
            </a:pPr>
            <a:r>
              <a:rPr lang="en-US" b="true" sz="2400">
                <a:solidFill>
                  <a:srgbClr val="004AAD"/>
                </a:solidFill>
                <a:latin typeface="Open Sans Bold"/>
                <a:ea typeface="Open Sans Bold"/>
                <a:cs typeface="Open Sans Bold"/>
                <a:sym typeface="Open Sans Bold"/>
              </a:rPr>
              <a:t>Conecta compradores e vendedores, permitindo transações de forma rápida e segura.</a:t>
            </a:r>
          </a:p>
          <a:p>
            <a:pPr algn="just">
              <a:lnSpc>
                <a:spcPts val="3359"/>
              </a:lnSpc>
            </a:pPr>
          </a:p>
          <a:p>
            <a:pPr algn="just" marL="518160" indent="-259080" lvl="1">
              <a:lnSpc>
                <a:spcPts val="3359"/>
              </a:lnSpc>
              <a:buFont typeface="Arial"/>
              <a:buChar char="•"/>
            </a:pPr>
            <a:r>
              <a:rPr lang="en-US" b="true" sz="2400">
                <a:solidFill>
                  <a:srgbClr val="004AAD"/>
                </a:solidFill>
                <a:latin typeface="Open Sans Bold"/>
                <a:ea typeface="Open Sans Bold"/>
                <a:cs typeface="Open Sans Bold"/>
                <a:sym typeface="Open Sans Bold"/>
              </a:rPr>
              <a:t>Oferecem diversos recursos como:</a:t>
            </a:r>
          </a:p>
          <a:p>
            <a:pPr algn="just" marL="1036320" indent="-345440" lvl="2">
              <a:lnSpc>
                <a:spcPts val="3359"/>
              </a:lnSpc>
              <a:buFont typeface="Arial"/>
              <a:buChar char="⚬"/>
            </a:pPr>
            <a:r>
              <a:rPr lang="en-US" b="true" sz="2400">
                <a:solidFill>
                  <a:srgbClr val="004AAD"/>
                </a:solidFill>
                <a:latin typeface="Open Sans Bold"/>
                <a:ea typeface="Open Sans Bold"/>
                <a:cs typeface="Open Sans Bold"/>
                <a:sym typeface="Open Sans Bold"/>
              </a:rPr>
              <a:t>Carteiras digitais;</a:t>
            </a:r>
          </a:p>
          <a:p>
            <a:pPr algn="just" marL="1036320" indent="-345440" lvl="2">
              <a:lnSpc>
                <a:spcPts val="3359"/>
              </a:lnSpc>
              <a:buFont typeface="Arial"/>
              <a:buChar char="⚬"/>
            </a:pPr>
            <a:r>
              <a:rPr lang="en-US" b="true" sz="2400">
                <a:solidFill>
                  <a:srgbClr val="004AAD"/>
                </a:solidFill>
                <a:latin typeface="Open Sans Bold"/>
                <a:ea typeface="Open Sans Bold"/>
                <a:cs typeface="Open Sans Bold"/>
                <a:sym typeface="Open Sans Bold"/>
              </a:rPr>
              <a:t>E</a:t>
            </a:r>
            <a:r>
              <a:rPr lang="en-US" b="true" sz="2400">
                <a:solidFill>
                  <a:srgbClr val="004AAD"/>
                </a:solidFill>
                <a:latin typeface="Open Sans Bold"/>
                <a:ea typeface="Open Sans Bold"/>
                <a:cs typeface="Open Sans Bold"/>
                <a:sym typeface="Open Sans Bold"/>
              </a:rPr>
              <a:t>mpréstimos;</a:t>
            </a:r>
          </a:p>
          <a:p>
            <a:pPr algn="just" marL="1036320" indent="-345440" lvl="2">
              <a:lnSpc>
                <a:spcPts val="3359"/>
              </a:lnSpc>
              <a:buFont typeface="Arial"/>
              <a:buChar char="⚬"/>
            </a:pPr>
            <a:r>
              <a:rPr lang="en-US" b="true" sz="2400">
                <a:solidFill>
                  <a:srgbClr val="004AAD"/>
                </a:solidFill>
                <a:latin typeface="Open Sans Bold"/>
                <a:ea typeface="Open Sans Bold"/>
                <a:cs typeface="Open Sans Bold"/>
                <a:sym typeface="Open Sans Bold"/>
              </a:rPr>
              <a:t>F</a:t>
            </a:r>
            <a:r>
              <a:rPr lang="en-US" b="true" sz="2400">
                <a:solidFill>
                  <a:srgbClr val="004AAD"/>
                </a:solidFill>
                <a:latin typeface="Open Sans Bold"/>
                <a:ea typeface="Open Sans Bold"/>
                <a:cs typeface="Open Sans Bold"/>
                <a:sym typeface="Open Sans Bold"/>
              </a:rPr>
              <a:t>erramentas de análise;</a:t>
            </a:r>
          </a:p>
          <a:p>
            <a:pPr algn="just">
              <a:lnSpc>
                <a:spcPts val="3359"/>
              </a:lnSpc>
            </a:pPr>
          </a:p>
          <a:p>
            <a:pPr algn="just" marL="518160" indent="-259080" lvl="1">
              <a:lnSpc>
                <a:spcPts val="3359"/>
              </a:lnSpc>
              <a:buFont typeface="Arial"/>
              <a:buChar char="•"/>
            </a:pPr>
            <a:r>
              <a:rPr lang="en-US" b="true" sz="2400">
                <a:solidFill>
                  <a:srgbClr val="004AAD"/>
                </a:solidFill>
                <a:latin typeface="Open Sans Bold"/>
                <a:ea typeface="Open Sans Bold"/>
                <a:cs typeface="Open Sans Bold"/>
                <a:sym typeface="Open Sans Bold"/>
              </a:rPr>
              <a:t>S</a:t>
            </a:r>
            <a:r>
              <a:rPr lang="en-US" b="true" sz="2400">
                <a:solidFill>
                  <a:srgbClr val="004AAD"/>
                </a:solidFill>
                <a:latin typeface="Open Sans Bold"/>
                <a:ea typeface="Open Sans Bold"/>
                <a:cs typeface="Open Sans Bold"/>
                <a:sym typeface="Open Sans Bold"/>
              </a:rPr>
              <a:t>endo assim, essenciais para quem deseja investir ou operar no mercado de criptomoedas.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05</a:t>
            </a:r>
          </a:p>
        </p:txBody>
      </p:sp>
      <p:sp>
        <p:nvSpPr>
          <p:cNvPr name="Freeform 11" id="11"/>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323" y="1096391"/>
            <a:ext cx="17621352" cy="8448394"/>
          </a:xfrm>
          <a:custGeom>
            <a:avLst/>
            <a:gdLst/>
            <a:ahLst/>
            <a:cxnLst/>
            <a:rect r="r" b="b" t="t" l="l"/>
            <a:pathLst>
              <a:path h="8448394" w="17621352">
                <a:moveTo>
                  <a:pt x="0" y="0"/>
                </a:moveTo>
                <a:lnTo>
                  <a:pt x="17621352" y="0"/>
                </a:lnTo>
                <a:lnTo>
                  <a:pt x="17621352" y="8448394"/>
                </a:lnTo>
                <a:lnTo>
                  <a:pt x="0" y="8448394"/>
                </a:lnTo>
                <a:lnTo>
                  <a:pt x="0" y="0"/>
                </a:lnTo>
                <a:close/>
              </a:path>
            </a:pathLst>
          </a:custGeom>
          <a:blipFill>
            <a:blip r:embed="rId4"/>
            <a:stretch>
              <a:fillRect l="0" t="-60974"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ALERTAS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59</a:t>
            </a:r>
          </a:p>
        </p:txBody>
      </p:sp>
    </p:spTree>
  </p:cSld>
  <p:clrMapOvr>
    <a:masterClrMapping/>
  </p:clrMapOvr>
  <p:transition spd="fast">
    <p:fade/>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6192" y="739204"/>
            <a:ext cx="13807047" cy="9128771"/>
          </a:xfrm>
          <a:custGeom>
            <a:avLst/>
            <a:gdLst/>
            <a:ahLst/>
            <a:cxnLst/>
            <a:rect r="r" b="b" t="t" l="l"/>
            <a:pathLst>
              <a:path h="9128771" w="13807047">
                <a:moveTo>
                  <a:pt x="0" y="0"/>
                </a:moveTo>
                <a:lnTo>
                  <a:pt x="13807047" y="0"/>
                </a:lnTo>
                <a:lnTo>
                  <a:pt x="13807047" y="9128770"/>
                </a:lnTo>
                <a:lnTo>
                  <a:pt x="0" y="9128770"/>
                </a:lnTo>
                <a:lnTo>
                  <a:pt x="0" y="0"/>
                </a:lnTo>
                <a:close/>
              </a:path>
            </a:pathLst>
          </a:custGeom>
          <a:blipFill>
            <a:blip r:embed="rId4"/>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EXCHANGE</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60</a:t>
            </a:r>
          </a:p>
        </p:txBody>
      </p:sp>
    </p:spTree>
  </p:cSld>
  <p:clrMapOvr>
    <a:masterClrMapping/>
  </p:clrMapOvr>
  <p:transition spd="fast">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55532" y="1266758"/>
            <a:ext cx="15506969" cy="7753485"/>
          </a:xfrm>
          <a:custGeom>
            <a:avLst/>
            <a:gdLst/>
            <a:ahLst/>
            <a:cxnLst/>
            <a:rect r="r" b="b" t="t" l="l"/>
            <a:pathLst>
              <a:path h="7753485" w="15506969">
                <a:moveTo>
                  <a:pt x="0" y="0"/>
                </a:moveTo>
                <a:lnTo>
                  <a:pt x="15506969" y="0"/>
                </a:lnTo>
                <a:lnTo>
                  <a:pt x="15506969" y="7753484"/>
                </a:lnTo>
                <a:lnTo>
                  <a:pt x="0" y="7753484"/>
                </a:lnTo>
                <a:lnTo>
                  <a:pt x="0" y="0"/>
                </a:lnTo>
                <a:close/>
              </a:path>
            </a:pathLst>
          </a:custGeom>
          <a:blipFill>
            <a:blip r:embed="rId14"/>
            <a:stretch>
              <a:fillRect l="0" t="0" r="0" b="0"/>
            </a:stretch>
          </a:blipFill>
        </p:spPr>
      </p:sp>
      <p:sp>
        <p:nvSpPr>
          <p:cNvPr name="TextBox 9" id="9"/>
          <p:cNvSpPr txBox="true"/>
          <p:nvPr/>
        </p:nvSpPr>
        <p:spPr>
          <a:xfrm rot="0">
            <a:off x="177408" y="361950"/>
            <a:ext cx="8731608"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VISUALIZAR NOTICIAS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61</a:t>
            </a:r>
          </a:p>
        </p:txBody>
      </p:sp>
    </p:spTree>
  </p:cSld>
  <p:clrMapOvr>
    <a:masterClrMapping/>
  </p:clrMapOvr>
  <p:transition spd="fast">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23244" y="1746801"/>
            <a:ext cx="16841512" cy="6793398"/>
          </a:xfrm>
          <a:custGeom>
            <a:avLst/>
            <a:gdLst/>
            <a:ahLst/>
            <a:cxnLst/>
            <a:rect r="r" b="b" t="t" l="l"/>
            <a:pathLst>
              <a:path h="6793398" w="16841512">
                <a:moveTo>
                  <a:pt x="0" y="0"/>
                </a:moveTo>
                <a:lnTo>
                  <a:pt x="16841512" y="0"/>
                </a:lnTo>
                <a:lnTo>
                  <a:pt x="16841512" y="6793398"/>
                </a:lnTo>
                <a:lnTo>
                  <a:pt x="0" y="6793398"/>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GERENCIADOR DE CRIPTO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62</a:t>
            </a:r>
          </a:p>
        </p:txBody>
      </p:sp>
    </p:spTree>
  </p:cSld>
  <p:clrMapOvr>
    <a:masterClrMapping/>
  </p:clrMapOvr>
  <p:transition spd="fast">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843967" y="2163997"/>
            <a:ext cx="12600066" cy="5959006"/>
          </a:xfrm>
          <a:custGeom>
            <a:avLst/>
            <a:gdLst/>
            <a:ahLst/>
            <a:cxnLst/>
            <a:rect r="r" b="b" t="t" l="l"/>
            <a:pathLst>
              <a:path h="5959006" w="12600066">
                <a:moveTo>
                  <a:pt x="0" y="0"/>
                </a:moveTo>
                <a:lnTo>
                  <a:pt x="12600066" y="0"/>
                </a:lnTo>
                <a:lnTo>
                  <a:pt x="12600066" y="5959006"/>
                </a:lnTo>
                <a:lnTo>
                  <a:pt x="0" y="5959006"/>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COMPARADOR DE CRIPTOMOEDAS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63</a:t>
            </a:r>
          </a:p>
        </p:txBody>
      </p:sp>
    </p:spTree>
  </p:cSld>
  <p:clrMapOvr>
    <a:masterClrMapping/>
  </p:clrMapOvr>
  <p:transition spd="fast">
    <p:fade/>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783873" y="1636433"/>
            <a:ext cx="14720254" cy="7503692"/>
          </a:xfrm>
          <a:custGeom>
            <a:avLst/>
            <a:gdLst/>
            <a:ahLst/>
            <a:cxnLst/>
            <a:rect r="r" b="b" t="t" l="l"/>
            <a:pathLst>
              <a:path h="7503692" w="14720254">
                <a:moveTo>
                  <a:pt x="0" y="0"/>
                </a:moveTo>
                <a:lnTo>
                  <a:pt x="14720254" y="0"/>
                </a:lnTo>
                <a:lnTo>
                  <a:pt x="14720254" y="7503692"/>
                </a:lnTo>
                <a:lnTo>
                  <a:pt x="0" y="7503692"/>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GERENCIADOR DE IDIOMAS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64</a:t>
            </a:r>
          </a:p>
        </p:txBody>
      </p:sp>
    </p:spTree>
  </p:cSld>
  <p:clrMapOvr>
    <a:masterClrMapping/>
  </p:clrMapOvr>
  <p:transition spd="fast">
    <p:fade/>
  </p:transition>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Diagramas</a:t>
            </a:r>
          </a:p>
          <a:p>
            <a:pPr algn="l">
              <a:lnSpc>
                <a:spcPts val="5835"/>
              </a:lnSpc>
            </a:pPr>
            <a:r>
              <a:rPr lang="en-US" sz="6016" b="true">
                <a:solidFill>
                  <a:srgbClr val="FFFFFF"/>
                </a:solidFill>
                <a:latin typeface="Open Sans Bold Bold"/>
                <a:ea typeface="Open Sans Bold Bold"/>
                <a:cs typeface="Open Sans Bold Bold"/>
                <a:sym typeface="Open Sans Bold Bold"/>
              </a:rPr>
              <a:t>de</a:t>
            </a:r>
          </a:p>
          <a:p>
            <a:pPr algn="l">
              <a:lnSpc>
                <a:spcPts val="5835"/>
              </a:lnSpc>
            </a:pPr>
            <a:r>
              <a:rPr lang="en-US" sz="6016" b="true">
                <a:solidFill>
                  <a:srgbClr val="FFFFFF"/>
                </a:solidFill>
                <a:latin typeface="Open Sans Bold Bold"/>
                <a:ea typeface="Open Sans Bold Bold"/>
                <a:cs typeface="Open Sans Bold Bold"/>
                <a:sym typeface="Open Sans Bold Bold"/>
              </a:rPr>
              <a:t>Estados</a:t>
            </a:r>
          </a:p>
        </p:txBody>
      </p:sp>
      <p:sp>
        <p:nvSpPr>
          <p:cNvPr name="TextBox 7" id="7"/>
          <p:cNvSpPr txBox="true"/>
          <p:nvPr/>
        </p:nvSpPr>
        <p:spPr>
          <a:xfrm rot="0">
            <a:off x="1028700" y="5747012"/>
            <a:ext cx="9985078" cy="761365"/>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Descrevem os diferentes estados de um objeto ou sistema e as transições entre esses estados com base em eventos ou condições.</a:t>
            </a:r>
          </a:p>
        </p:txBody>
      </p:sp>
      <p:sp>
        <p:nvSpPr>
          <p:cNvPr name="TextBox 8" id="8"/>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65</a:t>
            </a:r>
          </a:p>
        </p:txBody>
      </p:sp>
      <p:sp>
        <p:nvSpPr>
          <p:cNvPr name="Freeform 9" id="9"/>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80326" y="833767"/>
            <a:ext cx="6133809" cy="1786472"/>
          </a:xfrm>
          <a:custGeom>
            <a:avLst/>
            <a:gdLst/>
            <a:ahLst/>
            <a:cxnLst/>
            <a:rect r="r" b="b" t="t" l="l"/>
            <a:pathLst>
              <a:path h="1786472" w="6133809">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029146"/>
            <a:ext cx="7891713" cy="5257854"/>
          </a:xfrm>
          <a:custGeom>
            <a:avLst/>
            <a:gdLst/>
            <a:ahLst/>
            <a:cxnLst/>
            <a:rect r="r" b="b" t="t" l="l"/>
            <a:pathLst>
              <a:path h="5257854" w="7891713">
                <a:moveTo>
                  <a:pt x="0" y="0"/>
                </a:moveTo>
                <a:lnTo>
                  <a:pt x="7891713" y="0"/>
                </a:lnTo>
                <a:lnTo>
                  <a:pt x="7891713" y="5257854"/>
                </a:lnTo>
                <a:lnTo>
                  <a:pt x="0" y="5257854"/>
                </a:lnTo>
                <a:lnTo>
                  <a:pt x="0" y="0"/>
                </a:lnTo>
                <a:close/>
              </a:path>
            </a:pathLst>
          </a:custGeom>
          <a:blipFill>
            <a:blip r:embed="rId4"/>
            <a:stretch>
              <a:fillRect l="0" t="-93" r="0" b="-93"/>
            </a:stretch>
          </a:blipFill>
        </p:spPr>
      </p:sp>
      <p:sp>
        <p:nvSpPr>
          <p:cNvPr name="Freeform 4" id="4"/>
          <p:cNvSpPr/>
          <p:nvPr/>
        </p:nvSpPr>
        <p:spPr>
          <a:xfrm flipH="false" flipV="false" rot="-5400000">
            <a:off x="15614578" y="2470078"/>
            <a:ext cx="2673422" cy="2673422"/>
          </a:xfrm>
          <a:custGeom>
            <a:avLst/>
            <a:gdLst/>
            <a:ahLst/>
            <a:cxnLst/>
            <a:rect r="r" b="b" t="t" l="l"/>
            <a:pathLst>
              <a:path h="2673422" w="2673422">
                <a:moveTo>
                  <a:pt x="0" y="0"/>
                </a:moveTo>
                <a:lnTo>
                  <a:pt x="2673422" y="0"/>
                </a:lnTo>
                <a:lnTo>
                  <a:pt x="2673422" y="2673422"/>
                </a:lnTo>
                <a:lnTo>
                  <a:pt x="0" y="2673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91713" y="-1339901"/>
            <a:ext cx="10396287" cy="6133809"/>
          </a:xfrm>
          <a:custGeom>
            <a:avLst/>
            <a:gdLst/>
            <a:ahLst/>
            <a:cxnLst/>
            <a:rect r="r" b="b" t="t" l="l"/>
            <a:pathLst>
              <a:path h="6133809" w="10396287">
                <a:moveTo>
                  <a:pt x="0" y="0"/>
                </a:moveTo>
                <a:lnTo>
                  <a:pt x="10396287" y="0"/>
                </a:lnTo>
                <a:lnTo>
                  <a:pt x="10396287" y="6133809"/>
                </a:lnTo>
                <a:lnTo>
                  <a:pt x="0" y="6133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10284" y="3747717"/>
            <a:ext cx="2562858" cy="2562858"/>
          </a:xfrm>
          <a:custGeom>
            <a:avLst/>
            <a:gdLst/>
            <a:ahLst/>
            <a:cxnLst/>
            <a:rect r="r" b="b" t="t" l="l"/>
            <a:pathLst>
              <a:path h="2562858" w="2562858">
                <a:moveTo>
                  <a:pt x="0" y="0"/>
                </a:moveTo>
                <a:lnTo>
                  <a:pt x="2562858" y="0"/>
                </a:lnTo>
                <a:lnTo>
                  <a:pt x="2562858" y="2562858"/>
                </a:lnTo>
                <a:lnTo>
                  <a:pt x="0" y="25628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973115" y="4116290"/>
            <a:ext cx="1837196" cy="1825713"/>
          </a:xfrm>
          <a:custGeom>
            <a:avLst/>
            <a:gdLst/>
            <a:ahLst/>
            <a:cxnLst/>
            <a:rect r="r" b="b" t="t" l="l"/>
            <a:pathLst>
              <a:path h="1825713" w="1837196">
                <a:moveTo>
                  <a:pt x="0" y="0"/>
                </a:moveTo>
                <a:lnTo>
                  <a:pt x="1837196" y="0"/>
                </a:lnTo>
                <a:lnTo>
                  <a:pt x="1837196" y="1825713"/>
                </a:lnTo>
                <a:lnTo>
                  <a:pt x="0" y="18257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3734611"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3"/>
            <a:stretch>
              <a:fillRect l="-8110" t="0" r="-8110" b="0"/>
            </a:stretch>
          </a:blipFill>
        </p:spPr>
      </p:sp>
      <p:sp>
        <p:nvSpPr>
          <p:cNvPr name="Freeform 9" id="9"/>
          <p:cNvSpPr/>
          <p:nvPr/>
        </p:nvSpPr>
        <p:spPr>
          <a:xfrm flipH="false" flipV="false" rot="0">
            <a:off x="9144000" y="1028700"/>
            <a:ext cx="3524689" cy="2719017"/>
          </a:xfrm>
          <a:custGeom>
            <a:avLst/>
            <a:gdLst/>
            <a:ahLst/>
            <a:cxnLst/>
            <a:rect r="r" b="b" t="t" l="l"/>
            <a:pathLst>
              <a:path h="2719017" w="3524689">
                <a:moveTo>
                  <a:pt x="0" y="0"/>
                </a:moveTo>
                <a:lnTo>
                  <a:pt x="3524689" y="0"/>
                </a:lnTo>
                <a:lnTo>
                  <a:pt x="3524689" y="2719017"/>
                </a:lnTo>
                <a:lnTo>
                  <a:pt x="0" y="2719017"/>
                </a:lnTo>
                <a:lnTo>
                  <a:pt x="0" y="0"/>
                </a:lnTo>
                <a:close/>
              </a:path>
            </a:pathLst>
          </a:custGeom>
          <a:blipFill>
            <a:blip r:embed="rId14"/>
            <a:stretch>
              <a:fillRect l="-7892" t="0" r="-7892" b="0"/>
            </a:stretch>
          </a:blipFill>
        </p:spPr>
      </p:sp>
      <p:sp>
        <p:nvSpPr>
          <p:cNvPr name="Freeform 10" id="10"/>
          <p:cNvSpPr/>
          <p:nvPr/>
        </p:nvSpPr>
        <p:spPr>
          <a:xfrm flipH="false" flipV="false" rot="0">
            <a:off x="7380878" y="4518311"/>
            <a:ext cx="1021670" cy="1021670"/>
          </a:xfrm>
          <a:custGeom>
            <a:avLst/>
            <a:gdLst/>
            <a:ahLst/>
            <a:cxnLst/>
            <a:rect r="r" b="b" t="t" l="l"/>
            <a:pathLst>
              <a:path h="1021670" w="1021670">
                <a:moveTo>
                  <a:pt x="0" y="0"/>
                </a:moveTo>
                <a:lnTo>
                  <a:pt x="1021670" y="0"/>
                </a:lnTo>
                <a:lnTo>
                  <a:pt x="1021670" y="1021670"/>
                </a:lnTo>
                <a:lnTo>
                  <a:pt x="0" y="102167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5400000">
            <a:off x="-1698771" y="-1698771"/>
            <a:ext cx="2727471" cy="2727471"/>
          </a:xfrm>
          <a:custGeom>
            <a:avLst/>
            <a:gdLst/>
            <a:ahLst/>
            <a:cxnLst/>
            <a:rect r="r" b="b" t="t" l="l"/>
            <a:pathLst>
              <a:path h="2727471" w="2727471">
                <a:moveTo>
                  <a:pt x="0" y="0"/>
                </a:moveTo>
                <a:lnTo>
                  <a:pt x="2727471" y="0"/>
                </a:lnTo>
                <a:lnTo>
                  <a:pt x="2727471" y="2727471"/>
                </a:lnTo>
                <a:lnTo>
                  <a:pt x="0" y="272747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8614496" y="6518197"/>
            <a:ext cx="445808" cy="542840"/>
          </a:xfrm>
          <a:custGeom>
            <a:avLst/>
            <a:gdLst/>
            <a:ahLst/>
            <a:cxnLst/>
            <a:rect r="r" b="b" t="t" l="l"/>
            <a:pathLst>
              <a:path h="542840" w="445808">
                <a:moveTo>
                  <a:pt x="0" y="0"/>
                </a:moveTo>
                <a:lnTo>
                  <a:pt x="445808" y="0"/>
                </a:lnTo>
                <a:lnTo>
                  <a:pt x="445808" y="542840"/>
                </a:lnTo>
                <a:lnTo>
                  <a:pt x="0" y="542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259300" y="925830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5400000">
            <a:off x="17442568" y="9406575"/>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15" id="15"/>
          <p:cNvSpPr txBox="true"/>
          <p:nvPr/>
        </p:nvSpPr>
        <p:spPr>
          <a:xfrm rot="0">
            <a:off x="1028700" y="1019175"/>
            <a:ext cx="6863013" cy="2944622"/>
          </a:xfrm>
          <a:prstGeom prst="rect">
            <a:avLst/>
          </a:prstGeom>
        </p:spPr>
        <p:txBody>
          <a:bodyPr anchor="t" rtlCol="false" tIns="0" lIns="0" bIns="0" rIns="0">
            <a:spAutoFit/>
          </a:bodyPr>
          <a:lstStyle/>
          <a:p>
            <a:pPr algn="l">
              <a:lnSpc>
                <a:spcPts val="7743"/>
              </a:lnSpc>
            </a:pPr>
            <a:r>
              <a:rPr lang="en-US" sz="6399" b="true">
                <a:solidFill>
                  <a:srgbClr val="000000"/>
                </a:solidFill>
                <a:latin typeface="Open Sans Bold Bold"/>
                <a:ea typeface="Open Sans Bold Bold"/>
                <a:cs typeface="Open Sans Bold Bold"/>
                <a:sym typeface="Open Sans Bold Bold"/>
              </a:rPr>
              <a:t>O QUE É DIAGRAMA DE ESTADO?</a:t>
            </a:r>
          </a:p>
        </p:txBody>
      </p:sp>
      <p:sp>
        <p:nvSpPr>
          <p:cNvPr name="TextBox 16" id="16"/>
          <p:cNvSpPr txBox="true"/>
          <p:nvPr/>
        </p:nvSpPr>
        <p:spPr>
          <a:xfrm rot="0">
            <a:off x="13022560" y="7591398"/>
            <a:ext cx="4802840" cy="23234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São úteis para modelar sistemas reativos, como interfaces, máquinas de estados, ou qualquer componente que tenha comportamentos baseados em condições.</a:t>
            </a:r>
          </a:p>
          <a:p>
            <a:pPr algn="just">
              <a:lnSpc>
                <a:spcPts val="3080"/>
              </a:lnSpc>
            </a:pPr>
          </a:p>
        </p:txBody>
      </p:sp>
      <p:sp>
        <p:nvSpPr>
          <p:cNvPr name="TextBox 17" id="17"/>
          <p:cNvSpPr txBox="true"/>
          <p:nvPr/>
        </p:nvSpPr>
        <p:spPr>
          <a:xfrm rot="0">
            <a:off x="9458896" y="6063899"/>
            <a:ext cx="8366504" cy="1663064"/>
          </a:xfrm>
          <a:prstGeom prst="rect">
            <a:avLst/>
          </a:prstGeom>
        </p:spPr>
        <p:txBody>
          <a:bodyPr anchor="t" rtlCol="false" tIns="0" lIns="0" bIns="0" rIns="0">
            <a:spAutoFit/>
          </a:bodyPr>
          <a:lstStyle/>
          <a:p>
            <a:pPr algn="just">
              <a:lnSpc>
                <a:spcPts val="3360"/>
              </a:lnSpc>
            </a:pPr>
            <a:r>
              <a:rPr lang="en-US" sz="2400" b="true">
                <a:solidFill>
                  <a:srgbClr val="000000"/>
                </a:solidFill>
                <a:latin typeface="Open Sauce Bold"/>
                <a:ea typeface="Open Sauce Bold"/>
                <a:cs typeface="Open Sauce Bold"/>
                <a:sym typeface="Open Sauce Bold"/>
              </a:rPr>
              <a:t>São representações visuais que descrevem como um sistema ou objeto muda de um estado para outro em resposta a eventos ou condições.</a:t>
            </a:r>
          </a:p>
          <a:p>
            <a:pPr algn="just">
              <a:lnSpc>
                <a:spcPts val="3360"/>
              </a:lnSpc>
              <a:spcBef>
                <a:spcPct val="0"/>
              </a:spcBef>
            </a:pPr>
          </a:p>
        </p:txBody>
      </p:sp>
      <p:sp>
        <p:nvSpPr>
          <p:cNvPr name="TextBox 18" id="18"/>
          <p:cNvSpPr txBox="true"/>
          <p:nvPr/>
        </p:nvSpPr>
        <p:spPr>
          <a:xfrm rot="0">
            <a:off x="8614496" y="7591398"/>
            <a:ext cx="3818205" cy="23234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Destacam o comportamento dinâmico de um sistema, ajudando a entender o ciclo de vida dos elementos e suas transições entre estados.</a:t>
            </a:r>
          </a:p>
          <a:p>
            <a:pPr algn="just">
              <a:lnSpc>
                <a:spcPts val="3080"/>
              </a:lnSpc>
            </a:pPr>
          </a:p>
        </p:txBody>
      </p:sp>
      <p:sp>
        <p:nvSpPr>
          <p:cNvPr name="TextBox 19" id="1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66</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521098" y="1979996"/>
            <a:ext cx="10723741" cy="6327007"/>
          </a:xfrm>
          <a:custGeom>
            <a:avLst/>
            <a:gdLst/>
            <a:ahLst/>
            <a:cxnLst/>
            <a:rect r="r" b="b" t="t" l="l"/>
            <a:pathLst>
              <a:path h="6327007" w="10723741">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1900226" y="3205322"/>
            <a:ext cx="4208100" cy="4208100"/>
          </a:xfrm>
          <a:custGeom>
            <a:avLst/>
            <a:gdLst/>
            <a:ahLst/>
            <a:cxnLst/>
            <a:rect r="r" b="b" t="t" l="l"/>
            <a:pathLst>
              <a:path h="4208100" w="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01102" y="2752739"/>
            <a:ext cx="3440909" cy="4781523"/>
          </a:xfrm>
          <a:custGeom>
            <a:avLst/>
            <a:gdLst/>
            <a:ahLst/>
            <a:cxnLst/>
            <a:rect r="r" b="b" t="t" l="l"/>
            <a:pathLst>
              <a:path h="4781523" w="3440909">
                <a:moveTo>
                  <a:pt x="0" y="0"/>
                </a:moveTo>
                <a:lnTo>
                  <a:pt x="3440909" y="0"/>
                </a:lnTo>
                <a:lnTo>
                  <a:pt x="3440909" y="4781522"/>
                </a:lnTo>
                <a:lnTo>
                  <a:pt x="0" y="4781522"/>
                </a:lnTo>
                <a:lnTo>
                  <a:pt x="0" y="0"/>
                </a:lnTo>
                <a:close/>
              </a:path>
            </a:pathLst>
          </a:custGeom>
          <a:blipFill>
            <a:blip r:embed="rId6"/>
            <a:stretch>
              <a:fillRect l="0" t="0" r="0" b="0"/>
            </a:stretch>
          </a:blipFill>
        </p:spPr>
      </p:sp>
      <p:sp>
        <p:nvSpPr>
          <p:cNvPr name="Freeform 5" id="5"/>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972400" y="3280743"/>
            <a:ext cx="639215" cy="548127"/>
          </a:xfrm>
          <a:custGeom>
            <a:avLst/>
            <a:gdLst/>
            <a:ahLst/>
            <a:cxnLst/>
            <a:rect r="r" b="b" t="t" l="l"/>
            <a:pathLst>
              <a:path h="548127" w="639215">
                <a:moveTo>
                  <a:pt x="0" y="0"/>
                </a:moveTo>
                <a:lnTo>
                  <a:pt x="639215" y="0"/>
                </a:lnTo>
                <a:lnTo>
                  <a:pt x="639215" y="548127"/>
                </a:lnTo>
                <a:lnTo>
                  <a:pt x="0" y="5481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7409974" y="1019175"/>
            <a:ext cx="9664969" cy="1573657"/>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ELEMENTOS BÁSICO DO DIAGRAMA DE ESTADOS</a:t>
            </a:r>
          </a:p>
        </p:txBody>
      </p:sp>
      <p:sp>
        <p:nvSpPr>
          <p:cNvPr name="Freeform 8" id="8"/>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8339985" y="3280743"/>
            <a:ext cx="639215" cy="548127"/>
          </a:xfrm>
          <a:custGeom>
            <a:avLst/>
            <a:gdLst/>
            <a:ahLst/>
            <a:cxnLst/>
            <a:rect r="r" b="b" t="t" l="l"/>
            <a:pathLst>
              <a:path h="548127" w="639215">
                <a:moveTo>
                  <a:pt x="0" y="0"/>
                </a:moveTo>
                <a:lnTo>
                  <a:pt x="639214" y="0"/>
                </a:lnTo>
                <a:lnTo>
                  <a:pt x="639214" y="548127"/>
                </a:lnTo>
                <a:lnTo>
                  <a:pt x="0" y="5481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8340597" y="5895160"/>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2972400" y="5923735"/>
            <a:ext cx="639215" cy="548127"/>
          </a:xfrm>
          <a:custGeom>
            <a:avLst/>
            <a:gdLst/>
            <a:ahLst/>
            <a:cxnLst/>
            <a:rect r="r" b="b" t="t" l="l"/>
            <a:pathLst>
              <a:path h="548127" w="639215">
                <a:moveTo>
                  <a:pt x="0" y="0"/>
                </a:moveTo>
                <a:lnTo>
                  <a:pt x="639215" y="0"/>
                </a:lnTo>
                <a:lnTo>
                  <a:pt x="639215" y="548126"/>
                </a:lnTo>
                <a:lnTo>
                  <a:pt x="0" y="5481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3954515" y="3337637"/>
            <a:ext cx="2918609"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Transições</a:t>
            </a:r>
          </a:p>
        </p:txBody>
      </p:sp>
      <p:sp>
        <p:nvSpPr>
          <p:cNvPr name="TextBox 17" id="17"/>
          <p:cNvSpPr txBox="true"/>
          <p:nvPr/>
        </p:nvSpPr>
        <p:spPr>
          <a:xfrm rot="0">
            <a:off x="9322712" y="3337637"/>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Estados</a:t>
            </a:r>
          </a:p>
        </p:txBody>
      </p:sp>
      <p:sp>
        <p:nvSpPr>
          <p:cNvPr name="TextBox 18" id="18"/>
          <p:cNvSpPr txBox="true"/>
          <p:nvPr/>
        </p:nvSpPr>
        <p:spPr>
          <a:xfrm rot="0">
            <a:off x="12972400" y="3905070"/>
            <a:ext cx="4722678" cy="154241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Conectam os estados, indicando mudanças causadas por eventos ou condições.</a:t>
            </a:r>
          </a:p>
          <a:p>
            <a:pPr algn="just">
              <a:lnSpc>
                <a:spcPts val="3080"/>
              </a:lnSpc>
            </a:pPr>
          </a:p>
        </p:txBody>
      </p:sp>
      <p:sp>
        <p:nvSpPr>
          <p:cNvPr name="TextBox 19" id="19"/>
          <p:cNvSpPr txBox="true"/>
          <p:nvPr/>
        </p:nvSpPr>
        <p:spPr>
          <a:xfrm rot="0">
            <a:off x="8339985" y="3905070"/>
            <a:ext cx="3839672" cy="1151890"/>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Representam as condições ou situações do sistema em um momento específico.</a:t>
            </a:r>
          </a:p>
        </p:txBody>
      </p:sp>
      <p:sp>
        <p:nvSpPr>
          <p:cNvPr name="TextBox 20" id="20"/>
          <p:cNvSpPr txBox="true"/>
          <p:nvPr/>
        </p:nvSpPr>
        <p:spPr>
          <a:xfrm rot="0">
            <a:off x="8339985" y="6576636"/>
            <a:ext cx="3839672"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Disparam transições de um estado para outro.</a:t>
            </a:r>
          </a:p>
        </p:txBody>
      </p:sp>
      <p:sp>
        <p:nvSpPr>
          <p:cNvPr name="TextBox 21" id="21"/>
          <p:cNvSpPr txBox="true"/>
          <p:nvPr/>
        </p:nvSpPr>
        <p:spPr>
          <a:xfrm rot="0">
            <a:off x="9322712" y="5980628"/>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Eventos</a:t>
            </a:r>
          </a:p>
        </p:txBody>
      </p:sp>
      <p:sp>
        <p:nvSpPr>
          <p:cNvPr name="TextBox 22" id="22"/>
          <p:cNvSpPr txBox="true"/>
          <p:nvPr/>
        </p:nvSpPr>
        <p:spPr>
          <a:xfrm rot="0">
            <a:off x="12960153" y="6576636"/>
            <a:ext cx="4722678" cy="761365"/>
          </a:xfrm>
          <a:prstGeom prst="rect">
            <a:avLst/>
          </a:prstGeom>
        </p:spPr>
        <p:txBody>
          <a:bodyPr anchor="t" rtlCol="false" tIns="0" lIns="0" bIns="0" rIns="0">
            <a:spAutoFit/>
          </a:bodyPr>
          <a:lstStyle/>
          <a:p>
            <a:pPr algn="just">
              <a:lnSpc>
                <a:spcPts val="3080"/>
              </a:lnSpc>
            </a:pPr>
            <a:r>
              <a:rPr lang="en-US" sz="2000">
                <a:solidFill>
                  <a:srgbClr val="000000"/>
                </a:solidFill>
                <a:latin typeface="Open Sauce"/>
                <a:ea typeface="Open Sauce"/>
                <a:cs typeface="Open Sauce"/>
                <a:sym typeface="Open Sauce"/>
              </a:rPr>
              <a:t>O que acontece quando uma transição é executada.</a:t>
            </a:r>
          </a:p>
        </p:txBody>
      </p:sp>
      <p:sp>
        <p:nvSpPr>
          <p:cNvPr name="TextBox 23" id="23"/>
          <p:cNvSpPr txBox="true"/>
          <p:nvPr/>
        </p:nvSpPr>
        <p:spPr>
          <a:xfrm rot="0">
            <a:off x="13954515" y="5980628"/>
            <a:ext cx="3294541" cy="396240"/>
          </a:xfrm>
          <a:prstGeom prst="rect">
            <a:avLst/>
          </a:prstGeom>
        </p:spPr>
        <p:txBody>
          <a:bodyPr anchor="t" rtlCol="false" tIns="0" lIns="0" bIns="0" rIns="0">
            <a:spAutoFit/>
          </a:bodyPr>
          <a:lstStyle/>
          <a:p>
            <a:pPr algn="l">
              <a:lnSpc>
                <a:spcPts val="3360"/>
              </a:lnSpc>
            </a:pPr>
            <a:r>
              <a:rPr lang="en-US" sz="2400" b="true">
                <a:solidFill>
                  <a:srgbClr val="004AAD"/>
                </a:solidFill>
                <a:latin typeface="Open Sans Bold"/>
                <a:ea typeface="Open Sans Bold"/>
                <a:cs typeface="Open Sans Bold"/>
                <a:sym typeface="Open Sans Bold"/>
              </a:rPr>
              <a:t>Ações</a:t>
            </a:r>
          </a:p>
        </p:txBody>
      </p:sp>
      <p:sp>
        <p:nvSpPr>
          <p:cNvPr name="TextBox 24" id="24"/>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67</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79745" y="3462310"/>
            <a:ext cx="17236743" cy="3296527"/>
          </a:xfrm>
          <a:custGeom>
            <a:avLst/>
            <a:gdLst/>
            <a:ahLst/>
            <a:cxnLst/>
            <a:rect r="r" b="b" t="t" l="l"/>
            <a:pathLst>
              <a:path h="3296527" w="17236743">
                <a:moveTo>
                  <a:pt x="0" y="0"/>
                </a:moveTo>
                <a:lnTo>
                  <a:pt x="17236743" y="0"/>
                </a:lnTo>
                <a:lnTo>
                  <a:pt x="17236743" y="3296527"/>
                </a:lnTo>
                <a:lnTo>
                  <a:pt x="0" y="3296527"/>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VERIFICAÇÃO DE DUAS ETAPAS</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204B"/>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18288000" cy="6195060"/>
          </a:xfrm>
          <a:custGeom>
            <a:avLst/>
            <a:gdLst/>
            <a:ahLst/>
            <a:cxnLst/>
            <a:rect r="r" b="b" t="t" l="l"/>
            <a:pathLst>
              <a:path h="6195060" w="18288000">
                <a:moveTo>
                  <a:pt x="0" y="0"/>
                </a:moveTo>
                <a:lnTo>
                  <a:pt x="18288000" y="0"/>
                </a:lnTo>
                <a:lnTo>
                  <a:pt x="18288000" y="6195060"/>
                </a:lnTo>
                <a:lnTo>
                  <a:pt x="0" y="6195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33206" y="4720175"/>
            <a:ext cx="7607935" cy="741679"/>
            <a:chOff x="0" y="0"/>
            <a:chExt cx="10143914" cy="988906"/>
          </a:xfrm>
        </p:grpSpPr>
        <p:sp>
          <p:nvSpPr>
            <p:cNvPr name="Freeform 4" id="4"/>
            <p:cNvSpPr/>
            <p:nvPr/>
          </p:nvSpPr>
          <p:spPr>
            <a:xfrm flipH="false" flipV="false" rot="0">
              <a:off x="0" y="197583"/>
              <a:ext cx="815458" cy="641154"/>
            </a:xfrm>
            <a:custGeom>
              <a:avLst/>
              <a:gdLst/>
              <a:ahLst/>
              <a:cxnLst/>
              <a:rect r="r" b="b" t="t" l="l"/>
              <a:pathLst>
                <a:path h="641154" w="815458">
                  <a:moveTo>
                    <a:pt x="0" y="0"/>
                  </a:moveTo>
                  <a:lnTo>
                    <a:pt x="815458" y="0"/>
                  </a:lnTo>
                  <a:lnTo>
                    <a:pt x="815458" y="641154"/>
                  </a:lnTo>
                  <a:lnTo>
                    <a:pt x="0" y="641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25867" y="-38100"/>
              <a:ext cx="9018047" cy="1027006"/>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Open Sauce Bold"/>
                  <a:ea typeface="Open Sauce Bold"/>
                  <a:cs typeface="Open Sauce Bold"/>
                  <a:sym typeface="Open Sauce Bold"/>
                </a:rPr>
                <a:t>Monitoramento e gerenciamento de  seus portfólios de forma centralizada;</a:t>
              </a:r>
            </a:p>
          </p:txBody>
        </p:sp>
      </p:grpSp>
      <p:grpSp>
        <p:nvGrpSpPr>
          <p:cNvPr name="Group 6" id="6"/>
          <p:cNvGrpSpPr/>
          <p:nvPr/>
        </p:nvGrpSpPr>
        <p:grpSpPr>
          <a:xfrm rot="0">
            <a:off x="8433206" y="5688550"/>
            <a:ext cx="7607935" cy="741679"/>
            <a:chOff x="0" y="0"/>
            <a:chExt cx="10143914" cy="988906"/>
          </a:xfrm>
        </p:grpSpPr>
        <p:sp>
          <p:nvSpPr>
            <p:cNvPr name="Freeform 7" id="7"/>
            <p:cNvSpPr/>
            <p:nvPr/>
          </p:nvSpPr>
          <p:spPr>
            <a:xfrm flipH="false" flipV="false" rot="0">
              <a:off x="0" y="115456"/>
              <a:ext cx="815458" cy="641154"/>
            </a:xfrm>
            <a:custGeom>
              <a:avLst/>
              <a:gdLst/>
              <a:ahLst/>
              <a:cxnLst/>
              <a:rect r="r" b="b" t="t" l="l"/>
              <a:pathLst>
                <a:path h="641154" w="815458">
                  <a:moveTo>
                    <a:pt x="0" y="0"/>
                  </a:moveTo>
                  <a:lnTo>
                    <a:pt x="815458" y="0"/>
                  </a:lnTo>
                  <a:lnTo>
                    <a:pt x="815458" y="641154"/>
                  </a:lnTo>
                  <a:lnTo>
                    <a:pt x="0" y="641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25867" y="-38100"/>
              <a:ext cx="9018047" cy="1027006"/>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Open Sauce Bold"/>
                  <a:ea typeface="Open Sauce Bold"/>
                  <a:cs typeface="Open Sauce Bold"/>
                  <a:sym typeface="Open Sauce Bold"/>
                </a:rPr>
                <a:t>Acompanhamento de dados de mercado em tempo real com análises técnicas claras;</a:t>
              </a:r>
            </a:p>
          </p:txBody>
        </p:sp>
      </p:grpSp>
      <p:grpSp>
        <p:nvGrpSpPr>
          <p:cNvPr name="Group 9" id="9"/>
          <p:cNvGrpSpPr/>
          <p:nvPr/>
        </p:nvGrpSpPr>
        <p:grpSpPr>
          <a:xfrm rot="0">
            <a:off x="8433206" y="6839804"/>
            <a:ext cx="6897142" cy="741679"/>
            <a:chOff x="0" y="0"/>
            <a:chExt cx="9196189" cy="988906"/>
          </a:xfrm>
        </p:grpSpPr>
        <p:sp>
          <p:nvSpPr>
            <p:cNvPr name="Freeform 10" id="10"/>
            <p:cNvSpPr/>
            <p:nvPr/>
          </p:nvSpPr>
          <p:spPr>
            <a:xfrm flipH="false" flipV="false" rot="0">
              <a:off x="0" y="197583"/>
              <a:ext cx="815458" cy="641154"/>
            </a:xfrm>
            <a:custGeom>
              <a:avLst/>
              <a:gdLst/>
              <a:ahLst/>
              <a:cxnLst/>
              <a:rect r="r" b="b" t="t" l="l"/>
              <a:pathLst>
                <a:path h="641154" w="815458">
                  <a:moveTo>
                    <a:pt x="0" y="0"/>
                  </a:moveTo>
                  <a:lnTo>
                    <a:pt x="815458" y="0"/>
                  </a:lnTo>
                  <a:lnTo>
                    <a:pt x="815458" y="641154"/>
                  </a:lnTo>
                  <a:lnTo>
                    <a:pt x="0" y="641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125867" y="-38100"/>
              <a:ext cx="8070322" cy="1027006"/>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Open Sauce Bold"/>
                  <a:ea typeface="Open Sauce Bold"/>
                  <a:cs typeface="Open Sauce Bold"/>
                  <a:sym typeface="Open Sauce Bold"/>
                </a:rPr>
                <a:t>Comparação de ativos e identificar oportunidades ou riscos;</a:t>
              </a:r>
            </a:p>
          </p:txBody>
        </p:sp>
      </p:grpSp>
      <p:grpSp>
        <p:nvGrpSpPr>
          <p:cNvPr name="Group 12" id="12"/>
          <p:cNvGrpSpPr/>
          <p:nvPr/>
        </p:nvGrpSpPr>
        <p:grpSpPr>
          <a:xfrm rot="0">
            <a:off x="8433206" y="7991058"/>
            <a:ext cx="6897142" cy="741679"/>
            <a:chOff x="0" y="0"/>
            <a:chExt cx="9196189" cy="988906"/>
          </a:xfrm>
        </p:grpSpPr>
        <p:sp>
          <p:nvSpPr>
            <p:cNvPr name="Freeform 13" id="13"/>
            <p:cNvSpPr/>
            <p:nvPr/>
          </p:nvSpPr>
          <p:spPr>
            <a:xfrm flipH="false" flipV="false" rot="0">
              <a:off x="0" y="197583"/>
              <a:ext cx="815458" cy="641154"/>
            </a:xfrm>
            <a:custGeom>
              <a:avLst/>
              <a:gdLst/>
              <a:ahLst/>
              <a:cxnLst/>
              <a:rect r="r" b="b" t="t" l="l"/>
              <a:pathLst>
                <a:path h="641154" w="815458">
                  <a:moveTo>
                    <a:pt x="0" y="0"/>
                  </a:moveTo>
                  <a:lnTo>
                    <a:pt x="815458" y="0"/>
                  </a:lnTo>
                  <a:lnTo>
                    <a:pt x="815458" y="641154"/>
                  </a:lnTo>
                  <a:lnTo>
                    <a:pt x="0" y="641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25867" y="-38100"/>
              <a:ext cx="8070322" cy="1027006"/>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Open Sauce Bold"/>
                  <a:ea typeface="Open Sauce Bold"/>
                  <a:cs typeface="Open Sauce Bold"/>
                  <a:sym typeface="Open Sauce Bold"/>
                </a:rPr>
                <a:t>Garantia segurança e privacidade no armazenamento de informações.</a:t>
              </a:r>
            </a:p>
          </p:txBody>
        </p:sp>
      </p:grpSp>
      <p:sp>
        <p:nvSpPr>
          <p:cNvPr name="Freeform 15" id="15"/>
          <p:cNvSpPr/>
          <p:nvPr/>
        </p:nvSpPr>
        <p:spPr>
          <a:xfrm flipH="false" flipV="false" rot="0">
            <a:off x="1028700" y="1714500"/>
            <a:ext cx="6069121" cy="6069121"/>
          </a:xfrm>
          <a:custGeom>
            <a:avLst/>
            <a:gdLst/>
            <a:ahLst/>
            <a:cxnLst/>
            <a:rect r="r" b="b" t="t" l="l"/>
            <a:pathLst>
              <a:path h="6069121" w="6069121">
                <a:moveTo>
                  <a:pt x="0" y="0"/>
                </a:moveTo>
                <a:lnTo>
                  <a:pt x="6069121" y="0"/>
                </a:lnTo>
                <a:lnTo>
                  <a:pt x="6069121" y="6069120"/>
                </a:lnTo>
                <a:lnTo>
                  <a:pt x="0" y="6069120"/>
                </a:lnTo>
                <a:lnTo>
                  <a:pt x="0" y="0"/>
                </a:lnTo>
                <a:close/>
              </a:path>
            </a:pathLst>
          </a:custGeom>
          <a:blipFill>
            <a:blip r:embed="rId6"/>
            <a:stretch>
              <a:fillRect l="-47331" t="0" r="-11083" b="0"/>
            </a:stretch>
          </a:blipFill>
        </p:spPr>
      </p:sp>
      <p:sp>
        <p:nvSpPr>
          <p:cNvPr name="TextBox 16" id="16"/>
          <p:cNvSpPr txBox="true"/>
          <p:nvPr/>
        </p:nvSpPr>
        <p:spPr>
          <a:xfrm rot="0">
            <a:off x="8433206" y="942975"/>
            <a:ext cx="7785344" cy="771525"/>
          </a:xfrm>
          <a:prstGeom prst="rect">
            <a:avLst/>
          </a:prstGeom>
        </p:spPr>
        <p:txBody>
          <a:bodyPr anchor="t" rtlCol="false" tIns="0" lIns="0" bIns="0" rIns="0">
            <a:spAutoFit/>
          </a:bodyPr>
          <a:lstStyle/>
          <a:p>
            <a:pPr algn="l">
              <a:lnSpc>
                <a:spcPts val="6300"/>
              </a:lnSpc>
              <a:spcBef>
                <a:spcPct val="0"/>
              </a:spcBef>
            </a:pPr>
            <a:r>
              <a:rPr lang="en-US" b="true" sz="4500">
                <a:solidFill>
                  <a:srgbClr val="FFFFFF"/>
                </a:solidFill>
                <a:latin typeface="Open Sans Bold Bold"/>
                <a:ea typeface="Open Sans Bold Bold"/>
                <a:cs typeface="Open Sans Bold Bold"/>
                <a:sym typeface="Open Sans Bold Bold"/>
              </a:rPr>
              <a:t>DEFINIÇÃO DE PROBLEMA</a:t>
            </a:r>
          </a:p>
        </p:txBody>
      </p:sp>
      <p:sp>
        <p:nvSpPr>
          <p:cNvPr name="TextBox 17" id="17"/>
          <p:cNvSpPr txBox="true"/>
          <p:nvPr/>
        </p:nvSpPr>
        <p:spPr>
          <a:xfrm rot="0">
            <a:off x="8433206" y="2163862"/>
            <a:ext cx="8115300" cy="1372743"/>
          </a:xfrm>
          <a:prstGeom prst="rect">
            <a:avLst/>
          </a:prstGeom>
        </p:spPr>
        <p:txBody>
          <a:bodyPr anchor="t" rtlCol="false" tIns="0" lIns="0" bIns="0" rIns="0">
            <a:spAutoFit/>
          </a:bodyPr>
          <a:lstStyle/>
          <a:p>
            <a:pPr algn="just">
              <a:lnSpc>
                <a:spcPts val="3695"/>
              </a:lnSpc>
            </a:pPr>
            <a:r>
              <a:rPr lang="en-US" sz="2399">
                <a:solidFill>
                  <a:srgbClr val="FFFFFF"/>
                </a:solidFill>
                <a:latin typeface="Open Sauce"/>
                <a:ea typeface="Open Sauce"/>
                <a:cs typeface="Open Sauce"/>
                <a:sym typeface="Open Sauce"/>
              </a:rPr>
              <a:t>O mercado de criptomoedas é dinâmico, exigindo ferramentas para superar desafios como volatilidade, análises complexas e falta de informações.</a:t>
            </a:r>
          </a:p>
        </p:txBody>
      </p:sp>
      <p:sp>
        <p:nvSpPr>
          <p:cNvPr name="TextBox 18" id="18"/>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06</a:t>
            </a:r>
          </a:p>
        </p:txBody>
      </p:sp>
      <p:sp>
        <p:nvSpPr>
          <p:cNvPr name="TextBox 19" id="19"/>
          <p:cNvSpPr txBox="true"/>
          <p:nvPr/>
        </p:nvSpPr>
        <p:spPr>
          <a:xfrm rot="0">
            <a:off x="8433206" y="3870644"/>
            <a:ext cx="6897142" cy="439293"/>
          </a:xfrm>
          <a:prstGeom prst="rect">
            <a:avLst/>
          </a:prstGeom>
        </p:spPr>
        <p:txBody>
          <a:bodyPr anchor="t" rtlCol="false" tIns="0" lIns="0" bIns="0" rIns="0">
            <a:spAutoFit/>
          </a:bodyPr>
          <a:lstStyle/>
          <a:p>
            <a:pPr algn="ctr">
              <a:lnSpc>
                <a:spcPts val="3695"/>
              </a:lnSpc>
              <a:spcBef>
                <a:spcPct val="0"/>
              </a:spcBef>
            </a:pPr>
            <a:r>
              <a:rPr lang="en-US" b="true" sz="2399">
                <a:solidFill>
                  <a:srgbClr val="FFFFFF"/>
                </a:solidFill>
                <a:latin typeface="Open Sauce Bold"/>
                <a:ea typeface="Open Sauce Bold"/>
                <a:cs typeface="Open Sauce Bold"/>
                <a:sym typeface="Open Sauce Bold"/>
              </a:rPr>
              <a:t> E muitos usuários enfrentam dificuldades no:</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0" y="2031350"/>
            <a:ext cx="18288000" cy="6560820"/>
          </a:xfrm>
          <a:custGeom>
            <a:avLst/>
            <a:gdLst/>
            <a:ahLst/>
            <a:cxnLst/>
            <a:rect r="r" b="b" t="t" l="l"/>
            <a:pathLst>
              <a:path h="6560820" w="18288000">
                <a:moveTo>
                  <a:pt x="0" y="0"/>
                </a:moveTo>
                <a:lnTo>
                  <a:pt x="18288000" y="0"/>
                </a:lnTo>
                <a:lnTo>
                  <a:pt x="18288000" y="6560820"/>
                </a:lnTo>
                <a:lnTo>
                  <a:pt x="0" y="6560820"/>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CADASTRAR USUÁRIO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68</a:t>
            </a:r>
          </a:p>
        </p:txBody>
      </p:sp>
    </p:spTree>
  </p:cSld>
  <p:clrMapOvr>
    <a:masterClrMapping/>
  </p:clrMapOvr>
  <p:transition spd="fast">
    <p:fade/>
  </p:transition>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0" y="2226133"/>
            <a:ext cx="18288000" cy="6789420"/>
          </a:xfrm>
          <a:custGeom>
            <a:avLst/>
            <a:gdLst/>
            <a:ahLst/>
            <a:cxnLst/>
            <a:rect r="r" b="b" t="t" l="l"/>
            <a:pathLst>
              <a:path h="6789420" w="18288000">
                <a:moveTo>
                  <a:pt x="0" y="0"/>
                </a:moveTo>
                <a:lnTo>
                  <a:pt x="18288000" y="0"/>
                </a:lnTo>
                <a:lnTo>
                  <a:pt x="18288000" y="6789420"/>
                </a:lnTo>
                <a:lnTo>
                  <a:pt x="0" y="6789420"/>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LOGIN USUÁRIO</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69</a:t>
            </a:r>
          </a:p>
        </p:txBody>
      </p:sp>
    </p:spTree>
  </p:cSld>
  <p:clrMapOvr>
    <a:masterClrMapping/>
  </p:clrMapOvr>
  <p:transition spd="fast">
    <p:fade/>
  </p:transition>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8704" y="1870748"/>
            <a:ext cx="18110592" cy="6882025"/>
          </a:xfrm>
          <a:custGeom>
            <a:avLst/>
            <a:gdLst/>
            <a:ahLst/>
            <a:cxnLst/>
            <a:rect r="r" b="b" t="t" l="l"/>
            <a:pathLst>
              <a:path h="6882025" w="18110592">
                <a:moveTo>
                  <a:pt x="0" y="0"/>
                </a:moveTo>
                <a:lnTo>
                  <a:pt x="18110592" y="0"/>
                </a:lnTo>
                <a:lnTo>
                  <a:pt x="18110592" y="6882025"/>
                </a:lnTo>
                <a:lnTo>
                  <a:pt x="0" y="6882025"/>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RECUPERAÇÃO DE SENHA</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70</a:t>
            </a:r>
          </a:p>
        </p:txBody>
      </p:sp>
    </p:spTree>
  </p:cSld>
  <p:clrMapOvr>
    <a:masterClrMapping/>
  </p:clrMapOvr>
  <p:transition spd="fast">
    <p:fade/>
  </p:transition>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0" y="1794510"/>
            <a:ext cx="18288000" cy="6697980"/>
          </a:xfrm>
          <a:custGeom>
            <a:avLst/>
            <a:gdLst/>
            <a:ahLst/>
            <a:cxnLst/>
            <a:rect r="r" b="b" t="t" l="l"/>
            <a:pathLst>
              <a:path h="6697980" w="18288000">
                <a:moveTo>
                  <a:pt x="0" y="0"/>
                </a:moveTo>
                <a:lnTo>
                  <a:pt x="18288000" y="0"/>
                </a:lnTo>
                <a:lnTo>
                  <a:pt x="18288000" y="6697980"/>
                </a:lnTo>
                <a:lnTo>
                  <a:pt x="0" y="6697980"/>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71</a:t>
            </a:r>
          </a:p>
        </p:txBody>
      </p:sp>
    </p:spTree>
  </p:cSld>
  <p:clrMapOvr>
    <a:masterClrMapping/>
  </p:clrMapOvr>
  <p:transition spd="fast">
    <p:fade/>
  </p:transition>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8087372" cy="10287000"/>
          </a:xfrm>
          <a:custGeom>
            <a:avLst/>
            <a:gdLst/>
            <a:ahLst/>
            <a:cxnLst/>
            <a:rect r="r" b="b" t="t" l="l"/>
            <a:pathLst>
              <a:path h="10287000" w="28087372">
                <a:moveTo>
                  <a:pt x="0" y="0"/>
                </a:moveTo>
                <a:lnTo>
                  <a:pt x="28087372" y="0"/>
                </a:lnTo>
                <a:lnTo>
                  <a:pt x="2808737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72</a:t>
            </a:r>
          </a:p>
        </p:txBody>
      </p:sp>
    </p:spTree>
  </p:cSld>
  <p:clrMapOvr>
    <a:masterClrMapping/>
  </p:clrMapOvr>
  <p:transition spd="fast">
    <p:fade/>
  </p:transition>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99372" y="0"/>
            <a:ext cx="28087372" cy="10287000"/>
          </a:xfrm>
          <a:custGeom>
            <a:avLst/>
            <a:gdLst/>
            <a:ahLst/>
            <a:cxnLst/>
            <a:rect r="r" b="b" t="t" l="l"/>
            <a:pathLst>
              <a:path h="10287000" w="28087372">
                <a:moveTo>
                  <a:pt x="0" y="0"/>
                </a:moveTo>
                <a:lnTo>
                  <a:pt x="28087372" y="0"/>
                </a:lnTo>
                <a:lnTo>
                  <a:pt x="2808737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PERFIL</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73</a:t>
            </a:r>
          </a:p>
        </p:txBody>
      </p:sp>
    </p:spTree>
  </p:cSld>
  <p:clrMapOvr>
    <a:masterClrMapping/>
  </p:clrMapOvr>
  <p:transition spd="fast">
    <p:fade/>
  </p:transition>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298157" y="2614955"/>
            <a:ext cx="17691687" cy="4709497"/>
          </a:xfrm>
          <a:custGeom>
            <a:avLst/>
            <a:gdLst/>
            <a:ahLst/>
            <a:cxnLst/>
            <a:rect r="r" b="b" t="t" l="l"/>
            <a:pathLst>
              <a:path h="4709497" w="17691687">
                <a:moveTo>
                  <a:pt x="0" y="0"/>
                </a:moveTo>
                <a:lnTo>
                  <a:pt x="17691686" y="0"/>
                </a:lnTo>
                <a:lnTo>
                  <a:pt x="17691686" y="4709497"/>
                </a:lnTo>
                <a:lnTo>
                  <a:pt x="0" y="4709497"/>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DASHBOARD</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74</a:t>
            </a:r>
          </a:p>
        </p:txBody>
      </p:sp>
    </p:spTree>
  </p:cSld>
  <p:clrMapOvr>
    <a:masterClrMapping/>
  </p:clrMapOvr>
  <p:transition spd="fast">
    <p:fade/>
  </p:transition>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60843" y="2003521"/>
            <a:ext cx="17464558" cy="6243579"/>
          </a:xfrm>
          <a:custGeom>
            <a:avLst/>
            <a:gdLst/>
            <a:ahLst/>
            <a:cxnLst/>
            <a:rect r="r" b="b" t="t" l="l"/>
            <a:pathLst>
              <a:path h="6243579" w="17464558">
                <a:moveTo>
                  <a:pt x="0" y="0"/>
                </a:moveTo>
                <a:lnTo>
                  <a:pt x="17464557" y="0"/>
                </a:lnTo>
                <a:lnTo>
                  <a:pt x="17464557" y="6243580"/>
                </a:lnTo>
                <a:lnTo>
                  <a:pt x="0" y="6243580"/>
                </a:lnTo>
                <a:lnTo>
                  <a:pt x="0" y="0"/>
                </a:lnTo>
                <a:close/>
              </a:path>
            </a:pathLst>
          </a:custGeom>
          <a:blipFill>
            <a:blip r:embed="rId14"/>
            <a:stretch>
              <a:fillRect l="0" t="0" r="0" b="0"/>
            </a:stretch>
          </a:blipFill>
        </p:spPr>
      </p:sp>
      <p:sp>
        <p:nvSpPr>
          <p:cNvPr name="TextBox 9" id="9"/>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EXCHANGE</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75</a:t>
            </a:r>
          </a:p>
        </p:txBody>
      </p:sp>
      <p:grpSp>
        <p:nvGrpSpPr>
          <p:cNvPr name="Group 11" id="11"/>
          <p:cNvGrpSpPr/>
          <p:nvPr/>
        </p:nvGrpSpPr>
        <p:grpSpPr>
          <a:xfrm rot="0">
            <a:off x="1300162" y="2098358"/>
            <a:ext cx="134302" cy="120967"/>
            <a:chOff x="0" y="0"/>
            <a:chExt cx="179070" cy="161290"/>
          </a:xfrm>
        </p:grpSpPr>
        <p:sp>
          <p:nvSpPr>
            <p:cNvPr name="Freeform 12" id="12"/>
            <p:cNvSpPr/>
            <p:nvPr/>
          </p:nvSpPr>
          <p:spPr>
            <a:xfrm flipH="false" flipV="false" rot="0">
              <a:off x="46990" y="50800"/>
              <a:ext cx="83820" cy="59690"/>
            </a:xfrm>
            <a:custGeom>
              <a:avLst/>
              <a:gdLst/>
              <a:ahLst/>
              <a:cxnLst/>
              <a:rect r="r" b="b" t="t" l="l"/>
              <a:pathLst>
                <a:path h="59690" w="83820">
                  <a:moveTo>
                    <a:pt x="55880" y="0"/>
                  </a:moveTo>
                  <a:cubicBezTo>
                    <a:pt x="81280" y="17780"/>
                    <a:pt x="82550" y="27940"/>
                    <a:pt x="80010" y="35560"/>
                  </a:cubicBezTo>
                  <a:cubicBezTo>
                    <a:pt x="76200" y="41910"/>
                    <a:pt x="68580" y="49530"/>
                    <a:pt x="60960" y="50800"/>
                  </a:cubicBezTo>
                  <a:cubicBezTo>
                    <a:pt x="54610" y="52070"/>
                    <a:pt x="43180" y="49530"/>
                    <a:pt x="38100" y="44450"/>
                  </a:cubicBezTo>
                  <a:cubicBezTo>
                    <a:pt x="33020" y="39370"/>
                    <a:pt x="29210" y="27940"/>
                    <a:pt x="30480" y="21590"/>
                  </a:cubicBezTo>
                  <a:cubicBezTo>
                    <a:pt x="31750" y="15240"/>
                    <a:pt x="39370" y="5080"/>
                    <a:pt x="45720" y="2540"/>
                  </a:cubicBezTo>
                  <a:cubicBezTo>
                    <a:pt x="52070" y="0"/>
                    <a:pt x="63500" y="0"/>
                    <a:pt x="68580" y="3810"/>
                  </a:cubicBezTo>
                  <a:cubicBezTo>
                    <a:pt x="74930" y="8890"/>
                    <a:pt x="83820" y="24130"/>
                    <a:pt x="80010" y="33020"/>
                  </a:cubicBezTo>
                  <a:cubicBezTo>
                    <a:pt x="76200" y="43180"/>
                    <a:pt x="46990" y="59690"/>
                    <a:pt x="34290" y="58420"/>
                  </a:cubicBezTo>
                  <a:cubicBezTo>
                    <a:pt x="22860" y="58420"/>
                    <a:pt x="6350" y="45720"/>
                    <a:pt x="3810" y="36830"/>
                  </a:cubicBezTo>
                  <a:cubicBezTo>
                    <a:pt x="0" y="26670"/>
                    <a:pt x="13970" y="0"/>
                    <a:pt x="13970" y="0"/>
                  </a:cubicBezTo>
                </a:path>
              </a:pathLst>
            </a:custGeom>
            <a:solidFill>
              <a:srgbClr val="FFFFFF"/>
            </a:solidFill>
            <a:ln cap="sq">
              <a:noFill/>
              <a:prstDash val="solid"/>
              <a:miter/>
            </a:ln>
          </p:spPr>
        </p:sp>
      </p:grpSp>
      <p:grpSp>
        <p:nvGrpSpPr>
          <p:cNvPr name="Group 13" id="13"/>
          <p:cNvGrpSpPr/>
          <p:nvPr/>
        </p:nvGrpSpPr>
        <p:grpSpPr>
          <a:xfrm rot="0">
            <a:off x="431482" y="2003108"/>
            <a:ext cx="1245870" cy="336232"/>
            <a:chOff x="0" y="0"/>
            <a:chExt cx="1661160" cy="448310"/>
          </a:xfrm>
        </p:grpSpPr>
        <p:sp>
          <p:nvSpPr>
            <p:cNvPr name="Freeform 14" id="14"/>
            <p:cNvSpPr/>
            <p:nvPr/>
          </p:nvSpPr>
          <p:spPr>
            <a:xfrm flipH="false" flipV="false" rot="0">
              <a:off x="49530" y="34290"/>
              <a:ext cx="1562100" cy="387350"/>
            </a:xfrm>
            <a:custGeom>
              <a:avLst/>
              <a:gdLst/>
              <a:ahLst/>
              <a:cxnLst/>
              <a:rect r="r" b="b" t="t" l="l"/>
              <a:pathLst>
                <a:path h="387350" w="1562100">
                  <a:moveTo>
                    <a:pt x="1338580" y="257810"/>
                  </a:moveTo>
                  <a:cubicBezTo>
                    <a:pt x="765810" y="198120"/>
                    <a:pt x="769620" y="180340"/>
                    <a:pt x="775970" y="171450"/>
                  </a:cubicBezTo>
                  <a:cubicBezTo>
                    <a:pt x="784860" y="160020"/>
                    <a:pt x="807720" y="158750"/>
                    <a:pt x="835660" y="153670"/>
                  </a:cubicBezTo>
                  <a:cubicBezTo>
                    <a:pt x="905510" y="140970"/>
                    <a:pt x="1155700" y="102870"/>
                    <a:pt x="1200150" y="123190"/>
                  </a:cubicBezTo>
                  <a:cubicBezTo>
                    <a:pt x="1214120" y="129540"/>
                    <a:pt x="1220470" y="142240"/>
                    <a:pt x="1220470" y="151130"/>
                  </a:cubicBezTo>
                  <a:cubicBezTo>
                    <a:pt x="1219200" y="158750"/>
                    <a:pt x="1212850" y="167640"/>
                    <a:pt x="1201420" y="172720"/>
                  </a:cubicBezTo>
                  <a:cubicBezTo>
                    <a:pt x="1159510" y="191770"/>
                    <a:pt x="938530" y="162560"/>
                    <a:pt x="869950" y="172720"/>
                  </a:cubicBezTo>
                  <a:cubicBezTo>
                    <a:pt x="839470" y="177800"/>
                    <a:pt x="820420" y="196850"/>
                    <a:pt x="803910" y="193040"/>
                  </a:cubicBezTo>
                  <a:cubicBezTo>
                    <a:pt x="793750" y="190500"/>
                    <a:pt x="779780" y="179070"/>
                    <a:pt x="779780" y="170180"/>
                  </a:cubicBezTo>
                  <a:cubicBezTo>
                    <a:pt x="778510" y="162560"/>
                    <a:pt x="783590" y="149860"/>
                    <a:pt x="798830" y="142240"/>
                  </a:cubicBezTo>
                  <a:cubicBezTo>
                    <a:pt x="862330" y="109220"/>
                    <a:pt x="1353820" y="121920"/>
                    <a:pt x="1457960" y="143510"/>
                  </a:cubicBezTo>
                  <a:cubicBezTo>
                    <a:pt x="1492250" y="151130"/>
                    <a:pt x="1516380" y="160020"/>
                    <a:pt x="1522730" y="172720"/>
                  </a:cubicBezTo>
                  <a:cubicBezTo>
                    <a:pt x="1526540" y="180340"/>
                    <a:pt x="1522730" y="191770"/>
                    <a:pt x="1515110" y="200660"/>
                  </a:cubicBezTo>
                  <a:cubicBezTo>
                    <a:pt x="1503680" y="214630"/>
                    <a:pt x="1474470" y="220980"/>
                    <a:pt x="1438910" y="231140"/>
                  </a:cubicBezTo>
                  <a:cubicBezTo>
                    <a:pt x="1362710" y="251460"/>
                    <a:pt x="1172210" y="278130"/>
                    <a:pt x="1074420" y="288290"/>
                  </a:cubicBezTo>
                  <a:cubicBezTo>
                    <a:pt x="1008380" y="295910"/>
                    <a:pt x="953770" y="292100"/>
                    <a:pt x="908050" y="299720"/>
                  </a:cubicBezTo>
                  <a:cubicBezTo>
                    <a:pt x="876300" y="304800"/>
                    <a:pt x="844550" y="323850"/>
                    <a:pt x="825500" y="320040"/>
                  </a:cubicBezTo>
                  <a:cubicBezTo>
                    <a:pt x="815340" y="317500"/>
                    <a:pt x="806450" y="309880"/>
                    <a:pt x="802640" y="302260"/>
                  </a:cubicBezTo>
                  <a:cubicBezTo>
                    <a:pt x="800100" y="295910"/>
                    <a:pt x="801370" y="284480"/>
                    <a:pt x="806450" y="279400"/>
                  </a:cubicBezTo>
                  <a:cubicBezTo>
                    <a:pt x="817880" y="269240"/>
                    <a:pt x="853440" y="270510"/>
                    <a:pt x="883920" y="270510"/>
                  </a:cubicBezTo>
                  <a:cubicBezTo>
                    <a:pt x="927100" y="270510"/>
                    <a:pt x="977900" y="284480"/>
                    <a:pt x="1041400" y="288290"/>
                  </a:cubicBezTo>
                  <a:cubicBezTo>
                    <a:pt x="1139190" y="293370"/>
                    <a:pt x="1361440" y="271780"/>
                    <a:pt x="1412240" y="292100"/>
                  </a:cubicBezTo>
                  <a:cubicBezTo>
                    <a:pt x="1427480" y="297180"/>
                    <a:pt x="1436370" y="306070"/>
                    <a:pt x="1437640" y="313690"/>
                  </a:cubicBezTo>
                  <a:cubicBezTo>
                    <a:pt x="1437640" y="322580"/>
                    <a:pt x="1432560" y="334010"/>
                    <a:pt x="1417320" y="341630"/>
                  </a:cubicBezTo>
                  <a:cubicBezTo>
                    <a:pt x="1360170" y="373380"/>
                    <a:pt x="920750" y="387350"/>
                    <a:pt x="863600" y="363220"/>
                  </a:cubicBezTo>
                  <a:cubicBezTo>
                    <a:pt x="850900" y="356870"/>
                    <a:pt x="845820" y="349250"/>
                    <a:pt x="844550" y="341630"/>
                  </a:cubicBezTo>
                  <a:cubicBezTo>
                    <a:pt x="843280" y="334010"/>
                    <a:pt x="848360" y="323850"/>
                    <a:pt x="858520" y="316230"/>
                  </a:cubicBezTo>
                  <a:cubicBezTo>
                    <a:pt x="887730" y="290830"/>
                    <a:pt x="1057910" y="231140"/>
                    <a:pt x="1089660" y="241300"/>
                  </a:cubicBezTo>
                  <a:cubicBezTo>
                    <a:pt x="1101090" y="245110"/>
                    <a:pt x="1107440" y="256540"/>
                    <a:pt x="1107440" y="264160"/>
                  </a:cubicBezTo>
                  <a:cubicBezTo>
                    <a:pt x="1107440" y="271780"/>
                    <a:pt x="1099820" y="284480"/>
                    <a:pt x="1087120" y="290830"/>
                  </a:cubicBezTo>
                  <a:cubicBezTo>
                    <a:pt x="1051560" y="304800"/>
                    <a:pt x="943610" y="267970"/>
                    <a:pt x="853440" y="261620"/>
                  </a:cubicBezTo>
                  <a:cubicBezTo>
                    <a:pt x="727710" y="254000"/>
                    <a:pt x="457200" y="271780"/>
                    <a:pt x="405130" y="257810"/>
                  </a:cubicBezTo>
                  <a:cubicBezTo>
                    <a:pt x="392430" y="255270"/>
                    <a:pt x="387350" y="252730"/>
                    <a:pt x="383540" y="246380"/>
                  </a:cubicBezTo>
                  <a:cubicBezTo>
                    <a:pt x="379730" y="241300"/>
                    <a:pt x="378460" y="229870"/>
                    <a:pt x="381000" y="223520"/>
                  </a:cubicBezTo>
                  <a:cubicBezTo>
                    <a:pt x="383540" y="217170"/>
                    <a:pt x="388620" y="212090"/>
                    <a:pt x="398780" y="208280"/>
                  </a:cubicBezTo>
                  <a:cubicBezTo>
                    <a:pt x="431800" y="194310"/>
                    <a:pt x="553720" y="193040"/>
                    <a:pt x="638810" y="190500"/>
                  </a:cubicBezTo>
                  <a:cubicBezTo>
                    <a:pt x="734060" y="185420"/>
                    <a:pt x="904240" y="168910"/>
                    <a:pt x="943610" y="186690"/>
                  </a:cubicBezTo>
                  <a:cubicBezTo>
                    <a:pt x="956310" y="191770"/>
                    <a:pt x="962660" y="200660"/>
                    <a:pt x="962660" y="208280"/>
                  </a:cubicBezTo>
                  <a:cubicBezTo>
                    <a:pt x="962660" y="217170"/>
                    <a:pt x="953770" y="228600"/>
                    <a:pt x="943610" y="236220"/>
                  </a:cubicBezTo>
                  <a:cubicBezTo>
                    <a:pt x="929640" y="246380"/>
                    <a:pt x="909320" y="248920"/>
                    <a:pt x="881380" y="254000"/>
                  </a:cubicBezTo>
                  <a:cubicBezTo>
                    <a:pt x="831850" y="262890"/>
                    <a:pt x="704850" y="281940"/>
                    <a:pt x="670560" y="270510"/>
                  </a:cubicBezTo>
                  <a:cubicBezTo>
                    <a:pt x="656590" y="265430"/>
                    <a:pt x="646430" y="256540"/>
                    <a:pt x="645160" y="247650"/>
                  </a:cubicBezTo>
                  <a:cubicBezTo>
                    <a:pt x="643890" y="240030"/>
                    <a:pt x="652780" y="224790"/>
                    <a:pt x="664210" y="219710"/>
                  </a:cubicBezTo>
                  <a:cubicBezTo>
                    <a:pt x="679450" y="213360"/>
                    <a:pt x="706120" y="227330"/>
                    <a:pt x="735330" y="227330"/>
                  </a:cubicBezTo>
                  <a:cubicBezTo>
                    <a:pt x="781050" y="226060"/>
                    <a:pt x="877570" y="219710"/>
                    <a:pt x="908050" y="209550"/>
                  </a:cubicBezTo>
                  <a:cubicBezTo>
                    <a:pt x="920750" y="205740"/>
                    <a:pt x="924560" y="194310"/>
                    <a:pt x="932180" y="195580"/>
                  </a:cubicBezTo>
                  <a:cubicBezTo>
                    <a:pt x="939800" y="198120"/>
                    <a:pt x="952500" y="214630"/>
                    <a:pt x="952500" y="223520"/>
                  </a:cubicBezTo>
                  <a:cubicBezTo>
                    <a:pt x="951230" y="231140"/>
                    <a:pt x="942340" y="240030"/>
                    <a:pt x="927100" y="246380"/>
                  </a:cubicBezTo>
                  <a:cubicBezTo>
                    <a:pt x="863600" y="270510"/>
                    <a:pt x="426720" y="252730"/>
                    <a:pt x="367030" y="236220"/>
                  </a:cubicBezTo>
                  <a:cubicBezTo>
                    <a:pt x="354330" y="233680"/>
                    <a:pt x="347980" y="232410"/>
                    <a:pt x="345440" y="226060"/>
                  </a:cubicBezTo>
                  <a:cubicBezTo>
                    <a:pt x="341630" y="218440"/>
                    <a:pt x="345440" y="199390"/>
                    <a:pt x="354330" y="189230"/>
                  </a:cubicBezTo>
                  <a:cubicBezTo>
                    <a:pt x="372110" y="170180"/>
                    <a:pt x="436880" y="154940"/>
                    <a:pt x="469900" y="148590"/>
                  </a:cubicBezTo>
                  <a:cubicBezTo>
                    <a:pt x="494030" y="144780"/>
                    <a:pt x="523240" y="139700"/>
                    <a:pt x="533400" y="148590"/>
                  </a:cubicBezTo>
                  <a:cubicBezTo>
                    <a:pt x="542290" y="156210"/>
                    <a:pt x="544830" y="177800"/>
                    <a:pt x="538480" y="186690"/>
                  </a:cubicBezTo>
                  <a:cubicBezTo>
                    <a:pt x="525780" y="201930"/>
                    <a:pt x="443230" y="203200"/>
                    <a:pt x="421640" y="194310"/>
                  </a:cubicBezTo>
                  <a:cubicBezTo>
                    <a:pt x="410210" y="189230"/>
                    <a:pt x="402590" y="180340"/>
                    <a:pt x="402590" y="172720"/>
                  </a:cubicBezTo>
                  <a:cubicBezTo>
                    <a:pt x="401320" y="163830"/>
                    <a:pt x="408940" y="151130"/>
                    <a:pt x="421640" y="144780"/>
                  </a:cubicBezTo>
                  <a:cubicBezTo>
                    <a:pt x="447040" y="130810"/>
                    <a:pt x="528320" y="147320"/>
                    <a:pt x="574040" y="143510"/>
                  </a:cubicBezTo>
                  <a:cubicBezTo>
                    <a:pt x="612140" y="140970"/>
                    <a:pt x="655320" y="119380"/>
                    <a:pt x="676910" y="127000"/>
                  </a:cubicBezTo>
                  <a:cubicBezTo>
                    <a:pt x="689610" y="130810"/>
                    <a:pt x="699770" y="142240"/>
                    <a:pt x="701040" y="149860"/>
                  </a:cubicBezTo>
                  <a:cubicBezTo>
                    <a:pt x="701040" y="158750"/>
                    <a:pt x="694690" y="168910"/>
                    <a:pt x="680720" y="176530"/>
                  </a:cubicBezTo>
                  <a:cubicBezTo>
                    <a:pt x="633730" y="205740"/>
                    <a:pt x="353060" y="257810"/>
                    <a:pt x="303530" y="248920"/>
                  </a:cubicBezTo>
                  <a:cubicBezTo>
                    <a:pt x="289560" y="246380"/>
                    <a:pt x="280670" y="240030"/>
                    <a:pt x="279400" y="232410"/>
                  </a:cubicBezTo>
                  <a:cubicBezTo>
                    <a:pt x="276860" y="224790"/>
                    <a:pt x="283210" y="208280"/>
                    <a:pt x="295910" y="198120"/>
                  </a:cubicBezTo>
                  <a:cubicBezTo>
                    <a:pt x="326390" y="176530"/>
                    <a:pt x="471170" y="166370"/>
                    <a:pt x="515620" y="166370"/>
                  </a:cubicBezTo>
                  <a:cubicBezTo>
                    <a:pt x="535940" y="167640"/>
                    <a:pt x="552450" y="167640"/>
                    <a:pt x="560070" y="173990"/>
                  </a:cubicBezTo>
                  <a:cubicBezTo>
                    <a:pt x="565150" y="180340"/>
                    <a:pt x="566420" y="190500"/>
                    <a:pt x="565150" y="198120"/>
                  </a:cubicBezTo>
                  <a:cubicBezTo>
                    <a:pt x="562610" y="204470"/>
                    <a:pt x="557530" y="210820"/>
                    <a:pt x="548640" y="214630"/>
                  </a:cubicBezTo>
                  <a:cubicBezTo>
                    <a:pt x="527050" y="224790"/>
                    <a:pt x="434340" y="227330"/>
                    <a:pt x="414020" y="213360"/>
                  </a:cubicBezTo>
                  <a:cubicBezTo>
                    <a:pt x="403860" y="205740"/>
                    <a:pt x="400050" y="189230"/>
                    <a:pt x="402590" y="181610"/>
                  </a:cubicBezTo>
                  <a:cubicBezTo>
                    <a:pt x="405130" y="173990"/>
                    <a:pt x="411480" y="168910"/>
                    <a:pt x="425450" y="165100"/>
                  </a:cubicBezTo>
                  <a:cubicBezTo>
                    <a:pt x="494030" y="144780"/>
                    <a:pt x="989330" y="160020"/>
                    <a:pt x="1056640" y="190500"/>
                  </a:cubicBezTo>
                  <a:cubicBezTo>
                    <a:pt x="1073150" y="196850"/>
                    <a:pt x="1078230" y="205740"/>
                    <a:pt x="1080770" y="214630"/>
                  </a:cubicBezTo>
                  <a:cubicBezTo>
                    <a:pt x="1083310" y="223520"/>
                    <a:pt x="1082040" y="234950"/>
                    <a:pt x="1074420" y="242570"/>
                  </a:cubicBezTo>
                  <a:cubicBezTo>
                    <a:pt x="1060450" y="256540"/>
                    <a:pt x="1022350" y="259080"/>
                    <a:pt x="980440" y="267970"/>
                  </a:cubicBezTo>
                  <a:cubicBezTo>
                    <a:pt x="902970" y="283210"/>
                    <a:pt x="684530" y="334010"/>
                    <a:pt x="637540" y="318770"/>
                  </a:cubicBezTo>
                  <a:cubicBezTo>
                    <a:pt x="623570" y="314960"/>
                    <a:pt x="614680" y="303530"/>
                    <a:pt x="613410" y="295910"/>
                  </a:cubicBezTo>
                  <a:cubicBezTo>
                    <a:pt x="612140" y="288290"/>
                    <a:pt x="618490" y="275590"/>
                    <a:pt x="628650" y="270510"/>
                  </a:cubicBezTo>
                  <a:cubicBezTo>
                    <a:pt x="652780" y="260350"/>
                    <a:pt x="763270" y="278130"/>
                    <a:pt x="784860" y="294640"/>
                  </a:cubicBezTo>
                  <a:cubicBezTo>
                    <a:pt x="795020" y="302260"/>
                    <a:pt x="798830" y="313690"/>
                    <a:pt x="797560" y="321310"/>
                  </a:cubicBezTo>
                  <a:cubicBezTo>
                    <a:pt x="796290" y="328930"/>
                    <a:pt x="789940" y="336550"/>
                    <a:pt x="777240" y="341630"/>
                  </a:cubicBezTo>
                  <a:cubicBezTo>
                    <a:pt x="739140" y="359410"/>
                    <a:pt x="532130" y="379730"/>
                    <a:pt x="497840" y="360680"/>
                  </a:cubicBezTo>
                  <a:cubicBezTo>
                    <a:pt x="487680" y="354330"/>
                    <a:pt x="483870" y="342900"/>
                    <a:pt x="485140" y="335280"/>
                  </a:cubicBezTo>
                  <a:cubicBezTo>
                    <a:pt x="485140" y="328930"/>
                    <a:pt x="488950" y="321310"/>
                    <a:pt x="497840" y="316230"/>
                  </a:cubicBezTo>
                  <a:cubicBezTo>
                    <a:pt x="514350" y="304800"/>
                    <a:pt x="576580" y="306070"/>
                    <a:pt x="595630" y="295910"/>
                  </a:cubicBezTo>
                  <a:cubicBezTo>
                    <a:pt x="604520" y="292100"/>
                    <a:pt x="605790" y="280670"/>
                    <a:pt x="612140" y="279400"/>
                  </a:cubicBezTo>
                  <a:cubicBezTo>
                    <a:pt x="619760" y="279400"/>
                    <a:pt x="636270" y="293370"/>
                    <a:pt x="637540" y="300990"/>
                  </a:cubicBezTo>
                  <a:cubicBezTo>
                    <a:pt x="640080" y="309880"/>
                    <a:pt x="632460" y="323850"/>
                    <a:pt x="619760" y="330200"/>
                  </a:cubicBezTo>
                  <a:cubicBezTo>
                    <a:pt x="589280" y="345440"/>
                    <a:pt x="433070" y="332740"/>
                    <a:pt x="410210" y="314960"/>
                  </a:cubicBezTo>
                  <a:cubicBezTo>
                    <a:pt x="401320" y="308610"/>
                    <a:pt x="400050" y="299720"/>
                    <a:pt x="401320" y="293370"/>
                  </a:cubicBezTo>
                  <a:cubicBezTo>
                    <a:pt x="402590" y="285750"/>
                    <a:pt x="406400" y="279400"/>
                    <a:pt x="415290" y="273050"/>
                  </a:cubicBezTo>
                  <a:cubicBezTo>
                    <a:pt x="441960" y="254000"/>
                    <a:pt x="588010" y="203200"/>
                    <a:pt x="622300" y="212090"/>
                  </a:cubicBezTo>
                  <a:cubicBezTo>
                    <a:pt x="636270" y="214630"/>
                    <a:pt x="646430" y="227330"/>
                    <a:pt x="647700" y="234950"/>
                  </a:cubicBezTo>
                  <a:cubicBezTo>
                    <a:pt x="648970" y="242570"/>
                    <a:pt x="645160" y="252730"/>
                    <a:pt x="632460" y="260350"/>
                  </a:cubicBezTo>
                  <a:cubicBezTo>
                    <a:pt x="577850" y="294640"/>
                    <a:pt x="80010" y="318770"/>
                    <a:pt x="20320" y="299720"/>
                  </a:cubicBezTo>
                  <a:cubicBezTo>
                    <a:pt x="8890" y="295910"/>
                    <a:pt x="5080" y="290830"/>
                    <a:pt x="2540" y="284480"/>
                  </a:cubicBezTo>
                  <a:cubicBezTo>
                    <a:pt x="0" y="278130"/>
                    <a:pt x="1270" y="266700"/>
                    <a:pt x="5080" y="260350"/>
                  </a:cubicBezTo>
                  <a:cubicBezTo>
                    <a:pt x="12700" y="250190"/>
                    <a:pt x="31750" y="246380"/>
                    <a:pt x="55880" y="238760"/>
                  </a:cubicBezTo>
                  <a:cubicBezTo>
                    <a:pt x="107950" y="222250"/>
                    <a:pt x="242570" y="209550"/>
                    <a:pt x="313690" y="191770"/>
                  </a:cubicBezTo>
                  <a:cubicBezTo>
                    <a:pt x="364490" y="179070"/>
                    <a:pt x="417830" y="147320"/>
                    <a:pt x="445770" y="149860"/>
                  </a:cubicBezTo>
                  <a:cubicBezTo>
                    <a:pt x="458470" y="151130"/>
                    <a:pt x="472440" y="158750"/>
                    <a:pt x="474980" y="167640"/>
                  </a:cubicBezTo>
                  <a:cubicBezTo>
                    <a:pt x="477520" y="175260"/>
                    <a:pt x="471170" y="190500"/>
                    <a:pt x="461010" y="198120"/>
                  </a:cubicBezTo>
                  <a:cubicBezTo>
                    <a:pt x="439420" y="214630"/>
                    <a:pt x="336550" y="224790"/>
                    <a:pt x="312420" y="213360"/>
                  </a:cubicBezTo>
                  <a:cubicBezTo>
                    <a:pt x="300990" y="207010"/>
                    <a:pt x="294640" y="193040"/>
                    <a:pt x="295910" y="184150"/>
                  </a:cubicBezTo>
                  <a:cubicBezTo>
                    <a:pt x="295910" y="176530"/>
                    <a:pt x="302260" y="170180"/>
                    <a:pt x="316230" y="163830"/>
                  </a:cubicBezTo>
                  <a:cubicBezTo>
                    <a:pt x="377190" y="134620"/>
                    <a:pt x="834390" y="85090"/>
                    <a:pt x="902970" y="104140"/>
                  </a:cubicBezTo>
                  <a:cubicBezTo>
                    <a:pt x="918210" y="107950"/>
                    <a:pt x="928370" y="115570"/>
                    <a:pt x="929640" y="123190"/>
                  </a:cubicBezTo>
                  <a:cubicBezTo>
                    <a:pt x="930910" y="132080"/>
                    <a:pt x="924560" y="146050"/>
                    <a:pt x="913130" y="152400"/>
                  </a:cubicBezTo>
                  <a:cubicBezTo>
                    <a:pt x="886460" y="167640"/>
                    <a:pt x="806450" y="148590"/>
                    <a:pt x="746760" y="152400"/>
                  </a:cubicBezTo>
                  <a:cubicBezTo>
                    <a:pt x="679450" y="157480"/>
                    <a:pt x="561340" y="198120"/>
                    <a:pt x="528320" y="184150"/>
                  </a:cubicBezTo>
                  <a:cubicBezTo>
                    <a:pt x="515620" y="179070"/>
                    <a:pt x="506730" y="166370"/>
                    <a:pt x="508000" y="157480"/>
                  </a:cubicBezTo>
                  <a:cubicBezTo>
                    <a:pt x="509270" y="148590"/>
                    <a:pt x="516890" y="140970"/>
                    <a:pt x="532130" y="134620"/>
                  </a:cubicBezTo>
                  <a:cubicBezTo>
                    <a:pt x="612140" y="104140"/>
                    <a:pt x="1271270" y="113030"/>
                    <a:pt x="1351280" y="143510"/>
                  </a:cubicBezTo>
                  <a:cubicBezTo>
                    <a:pt x="1367790" y="149860"/>
                    <a:pt x="1376680" y="157480"/>
                    <a:pt x="1376680" y="166370"/>
                  </a:cubicBezTo>
                  <a:cubicBezTo>
                    <a:pt x="1377950" y="173990"/>
                    <a:pt x="1370330" y="186690"/>
                    <a:pt x="1357630" y="194310"/>
                  </a:cubicBezTo>
                  <a:cubicBezTo>
                    <a:pt x="1327150" y="212090"/>
                    <a:pt x="1221740" y="203200"/>
                    <a:pt x="1156970" y="214630"/>
                  </a:cubicBezTo>
                  <a:cubicBezTo>
                    <a:pt x="1097280" y="223520"/>
                    <a:pt x="1008380" y="264160"/>
                    <a:pt x="984250" y="252730"/>
                  </a:cubicBezTo>
                  <a:cubicBezTo>
                    <a:pt x="974090" y="247650"/>
                    <a:pt x="970280" y="234950"/>
                    <a:pt x="971550" y="227330"/>
                  </a:cubicBezTo>
                  <a:cubicBezTo>
                    <a:pt x="972820" y="219710"/>
                    <a:pt x="977900" y="212090"/>
                    <a:pt x="990600" y="205740"/>
                  </a:cubicBezTo>
                  <a:cubicBezTo>
                    <a:pt x="1045210" y="182880"/>
                    <a:pt x="1400810" y="194310"/>
                    <a:pt x="1488440" y="207010"/>
                  </a:cubicBezTo>
                  <a:cubicBezTo>
                    <a:pt x="1520190" y="212090"/>
                    <a:pt x="1541780" y="215900"/>
                    <a:pt x="1551940" y="226060"/>
                  </a:cubicBezTo>
                  <a:cubicBezTo>
                    <a:pt x="1558290" y="231140"/>
                    <a:pt x="1562100" y="241300"/>
                    <a:pt x="1560830" y="247650"/>
                  </a:cubicBezTo>
                  <a:cubicBezTo>
                    <a:pt x="1559560" y="255270"/>
                    <a:pt x="1554480" y="261620"/>
                    <a:pt x="1546860" y="266700"/>
                  </a:cubicBezTo>
                  <a:cubicBezTo>
                    <a:pt x="1535430" y="276860"/>
                    <a:pt x="1520190" y="287020"/>
                    <a:pt x="1492250" y="294640"/>
                  </a:cubicBezTo>
                  <a:cubicBezTo>
                    <a:pt x="1423670" y="313690"/>
                    <a:pt x="1163320" y="304800"/>
                    <a:pt x="1117600" y="320040"/>
                  </a:cubicBezTo>
                  <a:cubicBezTo>
                    <a:pt x="1106170" y="323850"/>
                    <a:pt x="1104900" y="334010"/>
                    <a:pt x="1097280" y="334010"/>
                  </a:cubicBezTo>
                  <a:cubicBezTo>
                    <a:pt x="1089660" y="332740"/>
                    <a:pt x="1071880" y="313690"/>
                    <a:pt x="1071880" y="304800"/>
                  </a:cubicBezTo>
                  <a:cubicBezTo>
                    <a:pt x="1073150" y="297180"/>
                    <a:pt x="1084580" y="287020"/>
                    <a:pt x="1097280" y="283210"/>
                  </a:cubicBezTo>
                  <a:cubicBezTo>
                    <a:pt x="1120140" y="274320"/>
                    <a:pt x="1184910" y="279400"/>
                    <a:pt x="1206500" y="292100"/>
                  </a:cubicBezTo>
                  <a:cubicBezTo>
                    <a:pt x="1217930" y="298450"/>
                    <a:pt x="1230630" y="312420"/>
                    <a:pt x="1226820" y="321310"/>
                  </a:cubicBezTo>
                  <a:cubicBezTo>
                    <a:pt x="1214120" y="350520"/>
                    <a:pt x="854710" y="384810"/>
                    <a:pt x="805180" y="363220"/>
                  </a:cubicBezTo>
                  <a:cubicBezTo>
                    <a:pt x="791210" y="356870"/>
                    <a:pt x="783590" y="344170"/>
                    <a:pt x="784860" y="335280"/>
                  </a:cubicBezTo>
                  <a:cubicBezTo>
                    <a:pt x="784860" y="327660"/>
                    <a:pt x="795020" y="318770"/>
                    <a:pt x="808990" y="312420"/>
                  </a:cubicBezTo>
                  <a:cubicBezTo>
                    <a:pt x="845820" y="297180"/>
                    <a:pt x="958850" y="317500"/>
                    <a:pt x="1046480" y="312420"/>
                  </a:cubicBezTo>
                  <a:cubicBezTo>
                    <a:pt x="1154430" y="307340"/>
                    <a:pt x="1362710" y="290830"/>
                    <a:pt x="1408430" y="273050"/>
                  </a:cubicBezTo>
                  <a:cubicBezTo>
                    <a:pt x="1421130" y="269240"/>
                    <a:pt x="1422400" y="260350"/>
                    <a:pt x="1428750" y="259080"/>
                  </a:cubicBezTo>
                  <a:cubicBezTo>
                    <a:pt x="1436370" y="259080"/>
                    <a:pt x="1446530" y="262890"/>
                    <a:pt x="1450340" y="269240"/>
                  </a:cubicBezTo>
                  <a:cubicBezTo>
                    <a:pt x="1455420" y="275590"/>
                    <a:pt x="1455420" y="290830"/>
                    <a:pt x="1452880" y="297180"/>
                  </a:cubicBezTo>
                  <a:cubicBezTo>
                    <a:pt x="1449070" y="303530"/>
                    <a:pt x="1442720" y="307340"/>
                    <a:pt x="1432560" y="309880"/>
                  </a:cubicBezTo>
                  <a:cubicBezTo>
                    <a:pt x="1395730" y="318770"/>
                    <a:pt x="1253490" y="297180"/>
                    <a:pt x="1182370" y="300990"/>
                  </a:cubicBezTo>
                  <a:cubicBezTo>
                    <a:pt x="1127760" y="302260"/>
                    <a:pt x="1093470" y="313690"/>
                    <a:pt x="1037590" y="317500"/>
                  </a:cubicBezTo>
                  <a:cubicBezTo>
                    <a:pt x="961390" y="322580"/>
                    <a:pt x="801370" y="336550"/>
                    <a:pt x="764540" y="320040"/>
                  </a:cubicBezTo>
                  <a:cubicBezTo>
                    <a:pt x="753110" y="314960"/>
                    <a:pt x="746760" y="307340"/>
                    <a:pt x="745490" y="298450"/>
                  </a:cubicBezTo>
                  <a:cubicBezTo>
                    <a:pt x="744220" y="290830"/>
                    <a:pt x="749300" y="281940"/>
                    <a:pt x="758190" y="273050"/>
                  </a:cubicBezTo>
                  <a:cubicBezTo>
                    <a:pt x="783590" y="252730"/>
                    <a:pt x="905510" y="232410"/>
                    <a:pt x="930910" y="214630"/>
                  </a:cubicBezTo>
                  <a:cubicBezTo>
                    <a:pt x="938530" y="209550"/>
                    <a:pt x="937260" y="199390"/>
                    <a:pt x="943610" y="198120"/>
                  </a:cubicBezTo>
                  <a:cubicBezTo>
                    <a:pt x="951230" y="195580"/>
                    <a:pt x="966470" y="201930"/>
                    <a:pt x="971550" y="207010"/>
                  </a:cubicBezTo>
                  <a:cubicBezTo>
                    <a:pt x="975360" y="213360"/>
                    <a:pt x="976630" y="224790"/>
                    <a:pt x="974090" y="231140"/>
                  </a:cubicBezTo>
                  <a:cubicBezTo>
                    <a:pt x="971550" y="237490"/>
                    <a:pt x="967740" y="242570"/>
                    <a:pt x="956310" y="246380"/>
                  </a:cubicBezTo>
                  <a:cubicBezTo>
                    <a:pt x="905510" y="266700"/>
                    <a:pt x="525780" y="255270"/>
                    <a:pt x="466090" y="234950"/>
                  </a:cubicBezTo>
                  <a:cubicBezTo>
                    <a:pt x="450850" y="229870"/>
                    <a:pt x="445770" y="224790"/>
                    <a:pt x="440690" y="215900"/>
                  </a:cubicBezTo>
                  <a:cubicBezTo>
                    <a:pt x="434340" y="204470"/>
                    <a:pt x="430530" y="185420"/>
                    <a:pt x="435610" y="171450"/>
                  </a:cubicBezTo>
                  <a:cubicBezTo>
                    <a:pt x="444500" y="152400"/>
                    <a:pt x="471170" y="138430"/>
                    <a:pt x="501650" y="120650"/>
                  </a:cubicBezTo>
                  <a:cubicBezTo>
                    <a:pt x="554990" y="90170"/>
                    <a:pt x="692150" y="34290"/>
                    <a:pt x="739140" y="24130"/>
                  </a:cubicBezTo>
                  <a:cubicBezTo>
                    <a:pt x="758190" y="19050"/>
                    <a:pt x="772160" y="16510"/>
                    <a:pt x="782320" y="21590"/>
                  </a:cubicBezTo>
                  <a:cubicBezTo>
                    <a:pt x="789940" y="27940"/>
                    <a:pt x="796290" y="44450"/>
                    <a:pt x="795020" y="53340"/>
                  </a:cubicBezTo>
                  <a:cubicBezTo>
                    <a:pt x="793750" y="59690"/>
                    <a:pt x="787400" y="64770"/>
                    <a:pt x="777240" y="69850"/>
                  </a:cubicBezTo>
                  <a:cubicBezTo>
                    <a:pt x="744220" y="82550"/>
                    <a:pt x="563880" y="85090"/>
                    <a:pt x="529590" y="67310"/>
                  </a:cubicBezTo>
                  <a:cubicBezTo>
                    <a:pt x="516890" y="59690"/>
                    <a:pt x="509270" y="48260"/>
                    <a:pt x="510540" y="39370"/>
                  </a:cubicBezTo>
                  <a:cubicBezTo>
                    <a:pt x="511810" y="30480"/>
                    <a:pt x="524510" y="17780"/>
                    <a:pt x="535940" y="16510"/>
                  </a:cubicBezTo>
                  <a:cubicBezTo>
                    <a:pt x="553720" y="15240"/>
                    <a:pt x="601980" y="39370"/>
                    <a:pt x="608330" y="54610"/>
                  </a:cubicBezTo>
                  <a:cubicBezTo>
                    <a:pt x="612140" y="62230"/>
                    <a:pt x="605790" y="76200"/>
                    <a:pt x="600710" y="81280"/>
                  </a:cubicBezTo>
                  <a:cubicBezTo>
                    <a:pt x="594360" y="86360"/>
                    <a:pt x="576580" y="86360"/>
                    <a:pt x="576580" y="86360"/>
                  </a:cubicBezTo>
                  <a:cubicBezTo>
                    <a:pt x="576580" y="86360"/>
                    <a:pt x="601980" y="80010"/>
                    <a:pt x="604520" y="82550"/>
                  </a:cubicBezTo>
                  <a:cubicBezTo>
                    <a:pt x="607060" y="87630"/>
                    <a:pt x="586740" y="110490"/>
                    <a:pt x="572770" y="121920"/>
                  </a:cubicBezTo>
                  <a:cubicBezTo>
                    <a:pt x="558800" y="134620"/>
                    <a:pt x="544830" y="142240"/>
                    <a:pt x="518160" y="152400"/>
                  </a:cubicBezTo>
                  <a:cubicBezTo>
                    <a:pt x="461010" y="173990"/>
                    <a:pt x="267970" y="226060"/>
                    <a:pt x="229870" y="212090"/>
                  </a:cubicBezTo>
                  <a:cubicBezTo>
                    <a:pt x="218440" y="208280"/>
                    <a:pt x="212090" y="198120"/>
                    <a:pt x="212090" y="190500"/>
                  </a:cubicBezTo>
                  <a:cubicBezTo>
                    <a:pt x="212090" y="181610"/>
                    <a:pt x="220980" y="168910"/>
                    <a:pt x="232410" y="163830"/>
                  </a:cubicBezTo>
                  <a:cubicBezTo>
                    <a:pt x="257810" y="151130"/>
                    <a:pt x="321310" y="167640"/>
                    <a:pt x="378460" y="165100"/>
                  </a:cubicBezTo>
                  <a:cubicBezTo>
                    <a:pt x="464820" y="160020"/>
                    <a:pt x="652780" y="107950"/>
                    <a:pt x="695960" y="124460"/>
                  </a:cubicBezTo>
                  <a:cubicBezTo>
                    <a:pt x="711200" y="130810"/>
                    <a:pt x="722630" y="143510"/>
                    <a:pt x="718820" y="152400"/>
                  </a:cubicBezTo>
                  <a:cubicBezTo>
                    <a:pt x="708660" y="179070"/>
                    <a:pt x="370840" y="212090"/>
                    <a:pt x="320040" y="193040"/>
                  </a:cubicBezTo>
                  <a:cubicBezTo>
                    <a:pt x="306070" y="187960"/>
                    <a:pt x="297180" y="176530"/>
                    <a:pt x="297180" y="168910"/>
                  </a:cubicBezTo>
                  <a:cubicBezTo>
                    <a:pt x="297180" y="160020"/>
                    <a:pt x="303530" y="148590"/>
                    <a:pt x="318770" y="142240"/>
                  </a:cubicBezTo>
                  <a:cubicBezTo>
                    <a:pt x="369570" y="118110"/>
                    <a:pt x="610870" y="147320"/>
                    <a:pt x="744220" y="143510"/>
                  </a:cubicBezTo>
                  <a:cubicBezTo>
                    <a:pt x="861060" y="140970"/>
                    <a:pt x="1002030" y="120650"/>
                    <a:pt x="1075690" y="124460"/>
                  </a:cubicBezTo>
                  <a:cubicBezTo>
                    <a:pt x="1113790" y="125730"/>
                    <a:pt x="1159510" y="135890"/>
                    <a:pt x="1159510" y="137160"/>
                  </a:cubicBezTo>
                  <a:cubicBezTo>
                    <a:pt x="1159510" y="137160"/>
                    <a:pt x="1145540" y="133350"/>
                    <a:pt x="1145540" y="134620"/>
                  </a:cubicBezTo>
                  <a:cubicBezTo>
                    <a:pt x="1143000" y="138430"/>
                    <a:pt x="1170940" y="154940"/>
                    <a:pt x="1170940" y="162560"/>
                  </a:cubicBezTo>
                  <a:cubicBezTo>
                    <a:pt x="1170940" y="171450"/>
                    <a:pt x="1163320" y="177800"/>
                    <a:pt x="1151890" y="185420"/>
                  </a:cubicBezTo>
                  <a:cubicBezTo>
                    <a:pt x="1121410" y="204470"/>
                    <a:pt x="1026160" y="226060"/>
                    <a:pt x="947420" y="242570"/>
                  </a:cubicBezTo>
                  <a:cubicBezTo>
                    <a:pt x="840740" y="264160"/>
                    <a:pt x="636270" y="276860"/>
                    <a:pt x="567690" y="295910"/>
                  </a:cubicBezTo>
                  <a:cubicBezTo>
                    <a:pt x="542290" y="302260"/>
                    <a:pt x="528320" y="318770"/>
                    <a:pt x="514350" y="316230"/>
                  </a:cubicBezTo>
                  <a:cubicBezTo>
                    <a:pt x="505460" y="314960"/>
                    <a:pt x="495300" y="304800"/>
                    <a:pt x="494030" y="297180"/>
                  </a:cubicBezTo>
                  <a:cubicBezTo>
                    <a:pt x="491490" y="288290"/>
                    <a:pt x="497840" y="275590"/>
                    <a:pt x="509270" y="267970"/>
                  </a:cubicBezTo>
                  <a:cubicBezTo>
                    <a:pt x="543560" y="246380"/>
                    <a:pt x="671830" y="262890"/>
                    <a:pt x="769620" y="252730"/>
                  </a:cubicBezTo>
                  <a:cubicBezTo>
                    <a:pt x="899160" y="240030"/>
                    <a:pt x="1163320" y="172720"/>
                    <a:pt x="1217930" y="190500"/>
                  </a:cubicBezTo>
                  <a:cubicBezTo>
                    <a:pt x="1231900" y="195580"/>
                    <a:pt x="1240790" y="207010"/>
                    <a:pt x="1240790" y="214630"/>
                  </a:cubicBezTo>
                  <a:cubicBezTo>
                    <a:pt x="1242060" y="223520"/>
                    <a:pt x="1231900" y="234950"/>
                    <a:pt x="1220470" y="241300"/>
                  </a:cubicBezTo>
                  <a:cubicBezTo>
                    <a:pt x="1192530" y="254000"/>
                    <a:pt x="1117600" y="232410"/>
                    <a:pt x="1061720" y="237490"/>
                  </a:cubicBezTo>
                  <a:cubicBezTo>
                    <a:pt x="998220" y="241300"/>
                    <a:pt x="883920" y="287020"/>
                    <a:pt x="858520" y="274320"/>
                  </a:cubicBezTo>
                  <a:cubicBezTo>
                    <a:pt x="848360" y="269240"/>
                    <a:pt x="844550" y="255270"/>
                    <a:pt x="845820" y="247650"/>
                  </a:cubicBezTo>
                  <a:cubicBezTo>
                    <a:pt x="847090" y="240030"/>
                    <a:pt x="853440" y="232410"/>
                    <a:pt x="866140" y="227330"/>
                  </a:cubicBezTo>
                  <a:cubicBezTo>
                    <a:pt x="909320" y="208280"/>
                    <a:pt x="1156970" y="240030"/>
                    <a:pt x="1215390" y="228600"/>
                  </a:cubicBezTo>
                  <a:cubicBezTo>
                    <a:pt x="1235710" y="224790"/>
                    <a:pt x="1244600" y="208280"/>
                    <a:pt x="1256030" y="210820"/>
                  </a:cubicBezTo>
                  <a:cubicBezTo>
                    <a:pt x="1264920" y="213360"/>
                    <a:pt x="1277620" y="228600"/>
                    <a:pt x="1277620" y="237490"/>
                  </a:cubicBezTo>
                  <a:cubicBezTo>
                    <a:pt x="1277620" y="245110"/>
                    <a:pt x="1271270" y="255270"/>
                    <a:pt x="1261110" y="260350"/>
                  </a:cubicBezTo>
                  <a:cubicBezTo>
                    <a:pt x="1238250" y="271780"/>
                    <a:pt x="1177290" y="254000"/>
                    <a:pt x="1132840" y="257810"/>
                  </a:cubicBezTo>
                  <a:cubicBezTo>
                    <a:pt x="1084580" y="261620"/>
                    <a:pt x="1002030" y="297180"/>
                    <a:pt x="981710" y="285750"/>
                  </a:cubicBezTo>
                  <a:cubicBezTo>
                    <a:pt x="972820" y="280670"/>
                    <a:pt x="970280" y="265430"/>
                    <a:pt x="972820" y="257810"/>
                  </a:cubicBezTo>
                  <a:cubicBezTo>
                    <a:pt x="975360" y="250190"/>
                    <a:pt x="981710" y="243840"/>
                    <a:pt x="995680" y="240030"/>
                  </a:cubicBezTo>
                  <a:cubicBezTo>
                    <a:pt x="1046480" y="222250"/>
                    <a:pt x="1344930" y="228600"/>
                    <a:pt x="1397000" y="248920"/>
                  </a:cubicBezTo>
                  <a:cubicBezTo>
                    <a:pt x="1412240" y="255270"/>
                    <a:pt x="1421130" y="262890"/>
                    <a:pt x="1422400" y="271780"/>
                  </a:cubicBezTo>
                  <a:cubicBezTo>
                    <a:pt x="1423670" y="280670"/>
                    <a:pt x="1417320" y="290830"/>
                    <a:pt x="1403350" y="299720"/>
                  </a:cubicBezTo>
                  <a:cubicBezTo>
                    <a:pt x="1339850" y="336550"/>
                    <a:pt x="819150" y="382270"/>
                    <a:pt x="745490" y="361950"/>
                  </a:cubicBezTo>
                  <a:cubicBezTo>
                    <a:pt x="728980" y="356870"/>
                    <a:pt x="720090" y="349250"/>
                    <a:pt x="718820" y="341630"/>
                  </a:cubicBezTo>
                  <a:cubicBezTo>
                    <a:pt x="716280" y="334010"/>
                    <a:pt x="725170" y="318770"/>
                    <a:pt x="735330" y="312420"/>
                  </a:cubicBezTo>
                  <a:cubicBezTo>
                    <a:pt x="750570" y="303530"/>
                    <a:pt x="791210" y="316230"/>
                    <a:pt x="816610" y="312420"/>
                  </a:cubicBezTo>
                  <a:cubicBezTo>
                    <a:pt x="840740" y="309880"/>
                    <a:pt x="863600" y="297180"/>
                    <a:pt x="883920" y="295910"/>
                  </a:cubicBezTo>
                  <a:cubicBezTo>
                    <a:pt x="901700" y="294640"/>
                    <a:pt x="925830" y="294640"/>
                    <a:pt x="934720" y="300990"/>
                  </a:cubicBezTo>
                  <a:cubicBezTo>
                    <a:pt x="941070" y="306070"/>
                    <a:pt x="942340" y="317500"/>
                    <a:pt x="941070" y="323850"/>
                  </a:cubicBezTo>
                  <a:cubicBezTo>
                    <a:pt x="938530" y="331470"/>
                    <a:pt x="934720" y="337820"/>
                    <a:pt x="924560" y="342900"/>
                  </a:cubicBezTo>
                  <a:cubicBezTo>
                    <a:pt x="896620" y="356870"/>
                    <a:pt x="746760" y="374650"/>
                    <a:pt x="717550" y="360680"/>
                  </a:cubicBezTo>
                  <a:cubicBezTo>
                    <a:pt x="706120" y="355600"/>
                    <a:pt x="701040" y="344170"/>
                    <a:pt x="701040" y="336550"/>
                  </a:cubicBezTo>
                  <a:cubicBezTo>
                    <a:pt x="701040" y="328930"/>
                    <a:pt x="707390" y="318770"/>
                    <a:pt x="717550" y="312420"/>
                  </a:cubicBezTo>
                  <a:cubicBezTo>
                    <a:pt x="742950" y="297180"/>
                    <a:pt x="830580" y="303530"/>
                    <a:pt x="885190" y="293370"/>
                  </a:cubicBezTo>
                  <a:cubicBezTo>
                    <a:pt x="938530" y="283210"/>
                    <a:pt x="1000760" y="257810"/>
                    <a:pt x="1040130" y="254000"/>
                  </a:cubicBezTo>
                  <a:cubicBezTo>
                    <a:pt x="1066800" y="251460"/>
                    <a:pt x="1094740" y="250190"/>
                    <a:pt x="1103630" y="257810"/>
                  </a:cubicBezTo>
                  <a:cubicBezTo>
                    <a:pt x="1109980" y="262890"/>
                    <a:pt x="1111250" y="274320"/>
                    <a:pt x="1108710" y="281940"/>
                  </a:cubicBezTo>
                  <a:cubicBezTo>
                    <a:pt x="1107440" y="288290"/>
                    <a:pt x="1099820" y="297180"/>
                    <a:pt x="1093470" y="298450"/>
                  </a:cubicBezTo>
                  <a:cubicBezTo>
                    <a:pt x="1084580" y="299720"/>
                    <a:pt x="1062990" y="289560"/>
                    <a:pt x="1060450" y="281940"/>
                  </a:cubicBezTo>
                  <a:cubicBezTo>
                    <a:pt x="1057910" y="273050"/>
                    <a:pt x="1070610" y="251460"/>
                    <a:pt x="1079500" y="250190"/>
                  </a:cubicBezTo>
                  <a:cubicBezTo>
                    <a:pt x="1087120" y="247650"/>
                    <a:pt x="1107440" y="261620"/>
                    <a:pt x="1109980" y="270510"/>
                  </a:cubicBezTo>
                  <a:cubicBezTo>
                    <a:pt x="1111250" y="278130"/>
                    <a:pt x="1106170" y="289560"/>
                    <a:pt x="1096010" y="298450"/>
                  </a:cubicBezTo>
                  <a:cubicBezTo>
                    <a:pt x="1059180" y="325120"/>
                    <a:pt x="858520" y="356870"/>
                    <a:pt x="793750" y="363220"/>
                  </a:cubicBezTo>
                  <a:cubicBezTo>
                    <a:pt x="762000" y="365760"/>
                    <a:pt x="739140" y="368300"/>
                    <a:pt x="723900" y="361950"/>
                  </a:cubicBezTo>
                  <a:cubicBezTo>
                    <a:pt x="713740" y="358140"/>
                    <a:pt x="703580" y="350520"/>
                    <a:pt x="702310" y="342900"/>
                  </a:cubicBezTo>
                  <a:cubicBezTo>
                    <a:pt x="699770" y="335280"/>
                    <a:pt x="703580" y="322580"/>
                    <a:pt x="712470" y="316230"/>
                  </a:cubicBezTo>
                  <a:cubicBezTo>
                    <a:pt x="730250" y="299720"/>
                    <a:pt x="801370" y="294640"/>
                    <a:pt x="839470" y="292100"/>
                  </a:cubicBezTo>
                  <a:cubicBezTo>
                    <a:pt x="869950" y="289560"/>
                    <a:pt x="908050" y="284480"/>
                    <a:pt x="924560" y="294640"/>
                  </a:cubicBezTo>
                  <a:cubicBezTo>
                    <a:pt x="934720" y="300990"/>
                    <a:pt x="941070" y="316230"/>
                    <a:pt x="941070" y="323850"/>
                  </a:cubicBezTo>
                  <a:cubicBezTo>
                    <a:pt x="939800" y="331470"/>
                    <a:pt x="933450" y="337820"/>
                    <a:pt x="925830" y="342900"/>
                  </a:cubicBezTo>
                  <a:cubicBezTo>
                    <a:pt x="906780" y="353060"/>
                    <a:pt x="852170" y="361950"/>
                    <a:pt x="817880" y="363220"/>
                  </a:cubicBezTo>
                  <a:cubicBezTo>
                    <a:pt x="787400" y="365760"/>
                    <a:pt x="742950" y="368300"/>
                    <a:pt x="728980" y="356870"/>
                  </a:cubicBezTo>
                  <a:cubicBezTo>
                    <a:pt x="720090" y="350520"/>
                    <a:pt x="716280" y="336550"/>
                    <a:pt x="718820" y="328930"/>
                  </a:cubicBezTo>
                  <a:cubicBezTo>
                    <a:pt x="721360" y="321310"/>
                    <a:pt x="727710" y="317500"/>
                    <a:pt x="741680" y="311150"/>
                  </a:cubicBezTo>
                  <a:cubicBezTo>
                    <a:pt x="803910" y="284480"/>
                    <a:pt x="1234440" y="254000"/>
                    <a:pt x="1334770" y="248920"/>
                  </a:cubicBezTo>
                  <a:cubicBezTo>
                    <a:pt x="1369060" y="247650"/>
                    <a:pt x="1389380" y="242570"/>
                    <a:pt x="1403350" y="250190"/>
                  </a:cubicBezTo>
                  <a:cubicBezTo>
                    <a:pt x="1413510" y="255270"/>
                    <a:pt x="1423670" y="269240"/>
                    <a:pt x="1422400" y="278130"/>
                  </a:cubicBezTo>
                  <a:cubicBezTo>
                    <a:pt x="1421130" y="285750"/>
                    <a:pt x="1412240" y="294640"/>
                    <a:pt x="1397000" y="299720"/>
                  </a:cubicBezTo>
                  <a:cubicBezTo>
                    <a:pt x="1344930" y="320040"/>
                    <a:pt x="1041400" y="311150"/>
                    <a:pt x="993140" y="290830"/>
                  </a:cubicBezTo>
                  <a:cubicBezTo>
                    <a:pt x="980440" y="284480"/>
                    <a:pt x="974090" y="278130"/>
                    <a:pt x="972820" y="270510"/>
                  </a:cubicBezTo>
                  <a:cubicBezTo>
                    <a:pt x="970280" y="262890"/>
                    <a:pt x="975360" y="251460"/>
                    <a:pt x="984250" y="243840"/>
                  </a:cubicBezTo>
                  <a:cubicBezTo>
                    <a:pt x="1004570" y="226060"/>
                    <a:pt x="1083310" y="212090"/>
                    <a:pt x="1131570" y="207010"/>
                  </a:cubicBezTo>
                  <a:cubicBezTo>
                    <a:pt x="1177290" y="203200"/>
                    <a:pt x="1249680" y="199390"/>
                    <a:pt x="1267460" y="215900"/>
                  </a:cubicBezTo>
                  <a:cubicBezTo>
                    <a:pt x="1276350" y="224790"/>
                    <a:pt x="1276350" y="243840"/>
                    <a:pt x="1271270" y="254000"/>
                  </a:cubicBezTo>
                  <a:cubicBezTo>
                    <a:pt x="1263650" y="266700"/>
                    <a:pt x="1243330" y="273050"/>
                    <a:pt x="1216660" y="279400"/>
                  </a:cubicBezTo>
                  <a:cubicBezTo>
                    <a:pt x="1150620" y="293370"/>
                    <a:pt x="906780" y="297180"/>
                    <a:pt x="863600" y="275590"/>
                  </a:cubicBezTo>
                  <a:cubicBezTo>
                    <a:pt x="850900" y="270510"/>
                    <a:pt x="845820" y="261620"/>
                    <a:pt x="845820" y="254000"/>
                  </a:cubicBezTo>
                  <a:cubicBezTo>
                    <a:pt x="844550" y="246380"/>
                    <a:pt x="849630" y="236220"/>
                    <a:pt x="859790" y="228600"/>
                  </a:cubicBezTo>
                  <a:cubicBezTo>
                    <a:pt x="887730" y="208280"/>
                    <a:pt x="998220" y="191770"/>
                    <a:pt x="1061720" y="186690"/>
                  </a:cubicBezTo>
                  <a:cubicBezTo>
                    <a:pt x="1117600" y="181610"/>
                    <a:pt x="1197610" y="176530"/>
                    <a:pt x="1223010" y="191770"/>
                  </a:cubicBezTo>
                  <a:cubicBezTo>
                    <a:pt x="1235710" y="199390"/>
                    <a:pt x="1242060" y="213360"/>
                    <a:pt x="1240790" y="220980"/>
                  </a:cubicBezTo>
                  <a:cubicBezTo>
                    <a:pt x="1239520" y="228600"/>
                    <a:pt x="1233170" y="234950"/>
                    <a:pt x="1220470" y="241300"/>
                  </a:cubicBezTo>
                  <a:cubicBezTo>
                    <a:pt x="1158240" y="271780"/>
                    <a:pt x="734060" y="316230"/>
                    <a:pt x="614680" y="320040"/>
                  </a:cubicBezTo>
                  <a:cubicBezTo>
                    <a:pt x="565150" y="322580"/>
                    <a:pt x="527050" y="323850"/>
                    <a:pt x="509270" y="314960"/>
                  </a:cubicBezTo>
                  <a:cubicBezTo>
                    <a:pt x="500380" y="309880"/>
                    <a:pt x="495300" y="303530"/>
                    <a:pt x="494030" y="297180"/>
                  </a:cubicBezTo>
                  <a:cubicBezTo>
                    <a:pt x="491490" y="289560"/>
                    <a:pt x="494030" y="280670"/>
                    <a:pt x="499110" y="274320"/>
                  </a:cubicBezTo>
                  <a:cubicBezTo>
                    <a:pt x="509270" y="261620"/>
                    <a:pt x="532130" y="254000"/>
                    <a:pt x="562610" y="245110"/>
                  </a:cubicBezTo>
                  <a:cubicBezTo>
                    <a:pt x="635000" y="223520"/>
                    <a:pt x="826770" y="215900"/>
                    <a:pt x="932180" y="194310"/>
                  </a:cubicBezTo>
                  <a:cubicBezTo>
                    <a:pt x="1013460" y="176530"/>
                    <a:pt x="1109980" y="124460"/>
                    <a:pt x="1145540" y="134620"/>
                  </a:cubicBezTo>
                  <a:cubicBezTo>
                    <a:pt x="1159510" y="139700"/>
                    <a:pt x="1170940" y="154940"/>
                    <a:pt x="1170940" y="162560"/>
                  </a:cubicBezTo>
                  <a:cubicBezTo>
                    <a:pt x="1170940" y="171450"/>
                    <a:pt x="1153160" y="186690"/>
                    <a:pt x="1145540" y="185420"/>
                  </a:cubicBezTo>
                  <a:cubicBezTo>
                    <a:pt x="1137920" y="185420"/>
                    <a:pt x="1134110" y="163830"/>
                    <a:pt x="1123950" y="161290"/>
                  </a:cubicBezTo>
                  <a:cubicBezTo>
                    <a:pt x="1112520" y="157480"/>
                    <a:pt x="1101090" y="171450"/>
                    <a:pt x="1076960" y="175260"/>
                  </a:cubicBezTo>
                  <a:cubicBezTo>
                    <a:pt x="1017270" y="185420"/>
                    <a:pt x="862330" y="191770"/>
                    <a:pt x="744220" y="194310"/>
                  </a:cubicBezTo>
                  <a:cubicBezTo>
                    <a:pt x="610870" y="198120"/>
                    <a:pt x="372110" y="215900"/>
                    <a:pt x="320040" y="193040"/>
                  </a:cubicBezTo>
                  <a:cubicBezTo>
                    <a:pt x="304800" y="186690"/>
                    <a:pt x="297180" y="176530"/>
                    <a:pt x="297180" y="168910"/>
                  </a:cubicBezTo>
                  <a:cubicBezTo>
                    <a:pt x="297180" y="160020"/>
                    <a:pt x="304800" y="149860"/>
                    <a:pt x="318770" y="142240"/>
                  </a:cubicBezTo>
                  <a:cubicBezTo>
                    <a:pt x="361950" y="118110"/>
                    <a:pt x="581660" y="102870"/>
                    <a:pt x="655320" y="102870"/>
                  </a:cubicBezTo>
                  <a:cubicBezTo>
                    <a:pt x="689610" y="101600"/>
                    <a:pt x="717550" y="99060"/>
                    <a:pt x="732790" y="110490"/>
                  </a:cubicBezTo>
                  <a:cubicBezTo>
                    <a:pt x="742950" y="116840"/>
                    <a:pt x="749300" y="133350"/>
                    <a:pt x="746760" y="143510"/>
                  </a:cubicBezTo>
                  <a:cubicBezTo>
                    <a:pt x="742950" y="156210"/>
                    <a:pt x="725170" y="166370"/>
                    <a:pt x="701040" y="175260"/>
                  </a:cubicBezTo>
                  <a:cubicBezTo>
                    <a:pt x="643890" y="196850"/>
                    <a:pt x="466090" y="210820"/>
                    <a:pt x="378460" y="215900"/>
                  </a:cubicBezTo>
                  <a:cubicBezTo>
                    <a:pt x="320040" y="218440"/>
                    <a:pt x="255270" y="224790"/>
                    <a:pt x="229870" y="212090"/>
                  </a:cubicBezTo>
                  <a:cubicBezTo>
                    <a:pt x="219710" y="207010"/>
                    <a:pt x="213360" y="198120"/>
                    <a:pt x="212090" y="190500"/>
                  </a:cubicBezTo>
                  <a:cubicBezTo>
                    <a:pt x="212090" y="181610"/>
                    <a:pt x="215900" y="172720"/>
                    <a:pt x="227330" y="165100"/>
                  </a:cubicBezTo>
                  <a:cubicBezTo>
                    <a:pt x="260350" y="140970"/>
                    <a:pt x="430530" y="135890"/>
                    <a:pt x="495300" y="106680"/>
                  </a:cubicBezTo>
                  <a:cubicBezTo>
                    <a:pt x="538480" y="87630"/>
                    <a:pt x="572770" y="35560"/>
                    <a:pt x="591820" y="38100"/>
                  </a:cubicBezTo>
                  <a:cubicBezTo>
                    <a:pt x="600710" y="39370"/>
                    <a:pt x="608330" y="52070"/>
                    <a:pt x="609600" y="59690"/>
                  </a:cubicBezTo>
                  <a:cubicBezTo>
                    <a:pt x="610870" y="67310"/>
                    <a:pt x="607060" y="77470"/>
                    <a:pt x="600710" y="81280"/>
                  </a:cubicBezTo>
                  <a:cubicBezTo>
                    <a:pt x="591820" y="87630"/>
                    <a:pt x="571500" y="87630"/>
                    <a:pt x="557530" y="83820"/>
                  </a:cubicBezTo>
                  <a:cubicBezTo>
                    <a:pt x="543560" y="81280"/>
                    <a:pt x="525780" y="71120"/>
                    <a:pt x="519430" y="60960"/>
                  </a:cubicBezTo>
                  <a:cubicBezTo>
                    <a:pt x="513080" y="53340"/>
                    <a:pt x="509270" y="40640"/>
                    <a:pt x="511810" y="33020"/>
                  </a:cubicBezTo>
                  <a:cubicBezTo>
                    <a:pt x="514350" y="25400"/>
                    <a:pt x="523240" y="20320"/>
                    <a:pt x="535940" y="16510"/>
                  </a:cubicBezTo>
                  <a:cubicBezTo>
                    <a:pt x="572770" y="5080"/>
                    <a:pt x="741680" y="0"/>
                    <a:pt x="775970" y="20320"/>
                  </a:cubicBezTo>
                  <a:cubicBezTo>
                    <a:pt x="789940" y="27940"/>
                    <a:pt x="798830" y="40640"/>
                    <a:pt x="795020" y="53340"/>
                  </a:cubicBezTo>
                  <a:cubicBezTo>
                    <a:pt x="782320" y="90170"/>
                    <a:pt x="467360" y="168910"/>
                    <a:pt x="472440" y="193040"/>
                  </a:cubicBezTo>
                  <a:cubicBezTo>
                    <a:pt x="478790" y="219710"/>
                    <a:pt x="817880" y="177800"/>
                    <a:pt x="899160" y="187960"/>
                  </a:cubicBezTo>
                  <a:cubicBezTo>
                    <a:pt x="933450" y="193040"/>
                    <a:pt x="961390" y="195580"/>
                    <a:pt x="971550" y="207010"/>
                  </a:cubicBezTo>
                  <a:cubicBezTo>
                    <a:pt x="976630" y="214630"/>
                    <a:pt x="976630" y="227330"/>
                    <a:pt x="971550" y="236220"/>
                  </a:cubicBezTo>
                  <a:cubicBezTo>
                    <a:pt x="965200" y="247650"/>
                    <a:pt x="948690" y="256540"/>
                    <a:pt x="928370" y="265430"/>
                  </a:cubicBezTo>
                  <a:cubicBezTo>
                    <a:pt x="892810" y="284480"/>
                    <a:pt x="791210" y="328930"/>
                    <a:pt x="764540" y="320040"/>
                  </a:cubicBezTo>
                  <a:cubicBezTo>
                    <a:pt x="753110" y="316230"/>
                    <a:pt x="744220" y="300990"/>
                    <a:pt x="745490" y="293370"/>
                  </a:cubicBezTo>
                  <a:cubicBezTo>
                    <a:pt x="746760" y="284480"/>
                    <a:pt x="755650" y="275590"/>
                    <a:pt x="770890" y="270510"/>
                  </a:cubicBezTo>
                  <a:cubicBezTo>
                    <a:pt x="811530" y="255270"/>
                    <a:pt x="960120" y="271780"/>
                    <a:pt x="1035050" y="266700"/>
                  </a:cubicBezTo>
                  <a:cubicBezTo>
                    <a:pt x="1090930" y="262890"/>
                    <a:pt x="1129030" y="252730"/>
                    <a:pt x="1182370" y="250190"/>
                  </a:cubicBezTo>
                  <a:cubicBezTo>
                    <a:pt x="1242060" y="246380"/>
                    <a:pt x="1327150" y="245110"/>
                    <a:pt x="1376680" y="251460"/>
                  </a:cubicBezTo>
                  <a:cubicBezTo>
                    <a:pt x="1407160" y="255270"/>
                    <a:pt x="1440180" y="256540"/>
                    <a:pt x="1450340" y="269240"/>
                  </a:cubicBezTo>
                  <a:cubicBezTo>
                    <a:pt x="1456690" y="276860"/>
                    <a:pt x="1456690" y="289560"/>
                    <a:pt x="1452880" y="297180"/>
                  </a:cubicBezTo>
                  <a:cubicBezTo>
                    <a:pt x="1447800" y="308610"/>
                    <a:pt x="1436370" y="314960"/>
                    <a:pt x="1416050" y="322580"/>
                  </a:cubicBezTo>
                  <a:cubicBezTo>
                    <a:pt x="1358900" y="344170"/>
                    <a:pt x="1156970" y="358140"/>
                    <a:pt x="1046480" y="363220"/>
                  </a:cubicBezTo>
                  <a:cubicBezTo>
                    <a:pt x="957580" y="368300"/>
                    <a:pt x="839470" y="381000"/>
                    <a:pt x="805180" y="363220"/>
                  </a:cubicBezTo>
                  <a:cubicBezTo>
                    <a:pt x="791210" y="355600"/>
                    <a:pt x="784860" y="344170"/>
                    <a:pt x="784860" y="335280"/>
                  </a:cubicBezTo>
                  <a:cubicBezTo>
                    <a:pt x="784860" y="327660"/>
                    <a:pt x="802640" y="313690"/>
                    <a:pt x="802640" y="313690"/>
                  </a:cubicBezTo>
                  <a:cubicBezTo>
                    <a:pt x="802640" y="313690"/>
                    <a:pt x="788670" y="327660"/>
                    <a:pt x="789940" y="328930"/>
                  </a:cubicBezTo>
                  <a:cubicBezTo>
                    <a:pt x="791210" y="331470"/>
                    <a:pt x="814070" y="316230"/>
                    <a:pt x="836930" y="311150"/>
                  </a:cubicBezTo>
                  <a:cubicBezTo>
                    <a:pt x="892810" y="297180"/>
                    <a:pt x="1057910" y="274320"/>
                    <a:pt x="1132840" y="271780"/>
                  </a:cubicBezTo>
                  <a:cubicBezTo>
                    <a:pt x="1177290" y="269240"/>
                    <a:pt x="1220470" y="265430"/>
                    <a:pt x="1239520" y="278130"/>
                  </a:cubicBezTo>
                  <a:cubicBezTo>
                    <a:pt x="1249680" y="285750"/>
                    <a:pt x="1257300" y="299720"/>
                    <a:pt x="1254760" y="309880"/>
                  </a:cubicBezTo>
                  <a:cubicBezTo>
                    <a:pt x="1252220" y="321310"/>
                    <a:pt x="1228090" y="336550"/>
                    <a:pt x="1207770" y="341630"/>
                  </a:cubicBezTo>
                  <a:cubicBezTo>
                    <a:pt x="1176020" y="349250"/>
                    <a:pt x="1097280" y="342900"/>
                    <a:pt x="1080770" y="327660"/>
                  </a:cubicBezTo>
                  <a:cubicBezTo>
                    <a:pt x="1071880" y="318770"/>
                    <a:pt x="1071880" y="302260"/>
                    <a:pt x="1076960" y="293370"/>
                  </a:cubicBezTo>
                  <a:cubicBezTo>
                    <a:pt x="1080770" y="283210"/>
                    <a:pt x="1092200" y="278130"/>
                    <a:pt x="1111250" y="270510"/>
                  </a:cubicBezTo>
                  <a:cubicBezTo>
                    <a:pt x="1168400" y="252730"/>
                    <a:pt x="1416050" y="262890"/>
                    <a:pt x="1482090" y="245110"/>
                  </a:cubicBezTo>
                  <a:cubicBezTo>
                    <a:pt x="1508760" y="238760"/>
                    <a:pt x="1521460" y="218440"/>
                    <a:pt x="1535430" y="219710"/>
                  </a:cubicBezTo>
                  <a:cubicBezTo>
                    <a:pt x="1545590" y="219710"/>
                    <a:pt x="1557020" y="228600"/>
                    <a:pt x="1559560" y="236220"/>
                  </a:cubicBezTo>
                  <a:cubicBezTo>
                    <a:pt x="1562100" y="243840"/>
                    <a:pt x="1559560" y="259080"/>
                    <a:pt x="1546860" y="266700"/>
                  </a:cubicBezTo>
                  <a:cubicBezTo>
                    <a:pt x="1497330" y="300990"/>
                    <a:pt x="1033780" y="284480"/>
                    <a:pt x="984250" y="252730"/>
                  </a:cubicBezTo>
                  <a:cubicBezTo>
                    <a:pt x="972820" y="245110"/>
                    <a:pt x="970280" y="234950"/>
                    <a:pt x="971550" y="227330"/>
                  </a:cubicBezTo>
                  <a:cubicBezTo>
                    <a:pt x="971550" y="219710"/>
                    <a:pt x="976630" y="213360"/>
                    <a:pt x="985520" y="208280"/>
                  </a:cubicBezTo>
                  <a:cubicBezTo>
                    <a:pt x="1003300" y="195580"/>
                    <a:pt x="1074420" y="194310"/>
                    <a:pt x="1098550" y="184150"/>
                  </a:cubicBezTo>
                  <a:cubicBezTo>
                    <a:pt x="1109980" y="179070"/>
                    <a:pt x="1108710" y="171450"/>
                    <a:pt x="1121410" y="166370"/>
                  </a:cubicBezTo>
                  <a:cubicBezTo>
                    <a:pt x="1158240" y="152400"/>
                    <a:pt x="1314450" y="132080"/>
                    <a:pt x="1351280" y="143510"/>
                  </a:cubicBezTo>
                  <a:cubicBezTo>
                    <a:pt x="1366520" y="148590"/>
                    <a:pt x="1376680" y="157480"/>
                    <a:pt x="1376680" y="166370"/>
                  </a:cubicBezTo>
                  <a:cubicBezTo>
                    <a:pt x="1377950" y="175260"/>
                    <a:pt x="1369060" y="186690"/>
                    <a:pt x="1351280" y="194310"/>
                  </a:cubicBezTo>
                  <a:cubicBezTo>
                    <a:pt x="1271270" y="229870"/>
                    <a:pt x="600710" y="227330"/>
                    <a:pt x="528320" y="184150"/>
                  </a:cubicBezTo>
                  <a:cubicBezTo>
                    <a:pt x="513080" y="175260"/>
                    <a:pt x="506730" y="161290"/>
                    <a:pt x="509270" y="151130"/>
                  </a:cubicBezTo>
                  <a:cubicBezTo>
                    <a:pt x="513080" y="139700"/>
                    <a:pt x="534670" y="129540"/>
                    <a:pt x="557530" y="121920"/>
                  </a:cubicBezTo>
                  <a:cubicBezTo>
                    <a:pt x="599440" y="107950"/>
                    <a:pt x="685800" y="104140"/>
                    <a:pt x="746760" y="101600"/>
                  </a:cubicBezTo>
                  <a:cubicBezTo>
                    <a:pt x="803910" y="99060"/>
                    <a:pt x="889000" y="91440"/>
                    <a:pt x="914400" y="105410"/>
                  </a:cubicBezTo>
                  <a:cubicBezTo>
                    <a:pt x="924560" y="111760"/>
                    <a:pt x="930910" y="121920"/>
                    <a:pt x="929640" y="129540"/>
                  </a:cubicBezTo>
                  <a:cubicBezTo>
                    <a:pt x="929640" y="137160"/>
                    <a:pt x="924560" y="146050"/>
                    <a:pt x="913130" y="152400"/>
                  </a:cubicBezTo>
                  <a:cubicBezTo>
                    <a:pt x="858520" y="184150"/>
                    <a:pt x="471170" y="213360"/>
                    <a:pt x="377190" y="215900"/>
                  </a:cubicBezTo>
                  <a:cubicBezTo>
                    <a:pt x="342900" y="215900"/>
                    <a:pt x="320040" y="219710"/>
                    <a:pt x="307340" y="210820"/>
                  </a:cubicBezTo>
                  <a:cubicBezTo>
                    <a:pt x="298450" y="203200"/>
                    <a:pt x="292100" y="186690"/>
                    <a:pt x="297180" y="177800"/>
                  </a:cubicBezTo>
                  <a:cubicBezTo>
                    <a:pt x="306070" y="161290"/>
                    <a:pt x="378460" y="146050"/>
                    <a:pt x="410210" y="144780"/>
                  </a:cubicBezTo>
                  <a:cubicBezTo>
                    <a:pt x="431800" y="143510"/>
                    <a:pt x="458470" y="148590"/>
                    <a:pt x="467360" y="156210"/>
                  </a:cubicBezTo>
                  <a:cubicBezTo>
                    <a:pt x="473710" y="162560"/>
                    <a:pt x="476250" y="172720"/>
                    <a:pt x="474980" y="179070"/>
                  </a:cubicBezTo>
                  <a:cubicBezTo>
                    <a:pt x="473710" y="186690"/>
                    <a:pt x="469900" y="191770"/>
                    <a:pt x="461010" y="198120"/>
                  </a:cubicBezTo>
                  <a:cubicBezTo>
                    <a:pt x="439420" y="213360"/>
                    <a:pt x="375920" y="228600"/>
                    <a:pt x="318770" y="242570"/>
                  </a:cubicBezTo>
                  <a:cubicBezTo>
                    <a:pt x="238760" y="262890"/>
                    <a:pt x="60960" y="312420"/>
                    <a:pt x="20320" y="299720"/>
                  </a:cubicBezTo>
                  <a:cubicBezTo>
                    <a:pt x="8890" y="295910"/>
                    <a:pt x="2540" y="285750"/>
                    <a:pt x="1270" y="278130"/>
                  </a:cubicBezTo>
                  <a:cubicBezTo>
                    <a:pt x="1270" y="269240"/>
                    <a:pt x="6350" y="257810"/>
                    <a:pt x="20320" y="250190"/>
                  </a:cubicBezTo>
                  <a:cubicBezTo>
                    <a:pt x="76200" y="217170"/>
                    <a:pt x="472440" y="207010"/>
                    <a:pt x="566420" y="208280"/>
                  </a:cubicBezTo>
                  <a:cubicBezTo>
                    <a:pt x="600710" y="208280"/>
                    <a:pt x="621030" y="207010"/>
                    <a:pt x="635000" y="215900"/>
                  </a:cubicBezTo>
                  <a:cubicBezTo>
                    <a:pt x="642620" y="219710"/>
                    <a:pt x="646430" y="228600"/>
                    <a:pt x="647700" y="234950"/>
                  </a:cubicBezTo>
                  <a:cubicBezTo>
                    <a:pt x="647700" y="242570"/>
                    <a:pt x="646430" y="250190"/>
                    <a:pt x="637540" y="256540"/>
                  </a:cubicBezTo>
                  <a:cubicBezTo>
                    <a:pt x="612140" y="279400"/>
                    <a:pt x="443230" y="331470"/>
                    <a:pt x="415290" y="318770"/>
                  </a:cubicBezTo>
                  <a:cubicBezTo>
                    <a:pt x="405130" y="313690"/>
                    <a:pt x="400050" y="300990"/>
                    <a:pt x="401320" y="293370"/>
                  </a:cubicBezTo>
                  <a:cubicBezTo>
                    <a:pt x="402590" y="284480"/>
                    <a:pt x="410210" y="275590"/>
                    <a:pt x="420370" y="271780"/>
                  </a:cubicBezTo>
                  <a:cubicBezTo>
                    <a:pt x="444500" y="260350"/>
                    <a:pt x="523240" y="267970"/>
                    <a:pt x="561340" y="271780"/>
                  </a:cubicBezTo>
                  <a:cubicBezTo>
                    <a:pt x="588010" y="275590"/>
                    <a:pt x="618490" y="274320"/>
                    <a:pt x="628650" y="285750"/>
                  </a:cubicBezTo>
                  <a:cubicBezTo>
                    <a:pt x="636270" y="293370"/>
                    <a:pt x="637540" y="309880"/>
                    <a:pt x="635000" y="318770"/>
                  </a:cubicBezTo>
                  <a:cubicBezTo>
                    <a:pt x="631190" y="327660"/>
                    <a:pt x="623570" y="332740"/>
                    <a:pt x="612140" y="339090"/>
                  </a:cubicBezTo>
                  <a:cubicBezTo>
                    <a:pt x="590550" y="350520"/>
                    <a:pt x="524510" y="370840"/>
                    <a:pt x="504190" y="363220"/>
                  </a:cubicBezTo>
                  <a:cubicBezTo>
                    <a:pt x="492760" y="358140"/>
                    <a:pt x="483870" y="344170"/>
                    <a:pt x="485140" y="335280"/>
                  </a:cubicBezTo>
                  <a:cubicBezTo>
                    <a:pt x="485140" y="327660"/>
                    <a:pt x="491490" y="320040"/>
                    <a:pt x="502920" y="313690"/>
                  </a:cubicBezTo>
                  <a:cubicBezTo>
                    <a:pt x="534670" y="297180"/>
                    <a:pt x="661670" y="292100"/>
                    <a:pt x="715010" y="292100"/>
                  </a:cubicBezTo>
                  <a:cubicBezTo>
                    <a:pt x="745490" y="292100"/>
                    <a:pt x="778510" y="289560"/>
                    <a:pt x="789940" y="298450"/>
                  </a:cubicBezTo>
                  <a:cubicBezTo>
                    <a:pt x="796290" y="303530"/>
                    <a:pt x="798830" y="313690"/>
                    <a:pt x="797560" y="321310"/>
                  </a:cubicBezTo>
                  <a:cubicBezTo>
                    <a:pt x="796290" y="328930"/>
                    <a:pt x="787400" y="337820"/>
                    <a:pt x="777240" y="341630"/>
                  </a:cubicBezTo>
                  <a:cubicBezTo>
                    <a:pt x="760730" y="347980"/>
                    <a:pt x="721360" y="342900"/>
                    <a:pt x="695960" y="337820"/>
                  </a:cubicBezTo>
                  <a:cubicBezTo>
                    <a:pt x="671830" y="334010"/>
                    <a:pt x="638810" y="326390"/>
                    <a:pt x="626110" y="316230"/>
                  </a:cubicBezTo>
                  <a:cubicBezTo>
                    <a:pt x="618490" y="309880"/>
                    <a:pt x="613410" y="302260"/>
                    <a:pt x="613410" y="295910"/>
                  </a:cubicBezTo>
                  <a:cubicBezTo>
                    <a:pt x="613410" y="288290"/>
                    <a:pt x="617220" y="278130"/>
                    <a:pt x="628650" y="270510"/>
                  </a:cubicBezTo>
                  <a:cubicBezTo>
                    <a:pt x="673100" y="240030"/>
                    <a:pt x="1013460" y="177800"/>
                    <a:pt x="1062990" y="199390"/>
                  </a:cubicBezTo>
                  <a:cubicBezTo>
                    <a:pt x="1076960" y="204470"/>
                    <a:pt x="1083310" y="218440"/>
                    <a:pt x="1082040" y="226060"/>
                  </a:cubicBezTo>
                  <a:cubicBezTo>
                    <a:pt x="1080770" y="234950"/>
                    <a:pt x="1064260" y="248920"/>
                    <a:pt x="1056640" y="248920"/>
                  </a:cubicBezTo>
                  <a:cubicBezTo>
                    <a:pt x="1050290" y="248920"/>
                    <a:pt x="1050290" y="236220"/>
                    <a:pt x="1040130" y="232410"/>
                  </a:cubicBezTo>
                  <a:cubicBezTo>
                    <a:pt x="994410" y="214630"/>
                    <a:pt x="748030" y="237490"/>
                    <a:pt x="633730" y="232410"/>
                  </a:cubicBezTo>
                  <a:cubicBezTo>
                    <a:pt x="551180" y="229870"/>
                    <a:pt x="452120" y="233680"/>
                    <a:pt x="420370" y="214630"/>
                  </a:cubicBezTo>
                  <a:cubicBezTo>
                    <a:pt x="407670" y="208280"/>
                    <a:pt x="400050" y="195580"/>
                    <a:pt x="401320" y="186690"/>
                  </a:cubicBezTo>
                  <a:cubicBezTo>
                    <a:pt x="401320" y="179070"/>
                    <a:pt x="412750" y="170180"/>
                    <a:pt x="425450" y="165100"/>
                  </a:cubicBezTo>
                  <a:cubicBezTo>
                    <a:pt x="450850" y="156210"/>
                    <a:pt x="528320" y="156210"/>
                    <a:pt x="549910" y="167640"/>
                  </a:cubicBezTo>
                  <a:cubicBezTo>
                    <a:pt x="560070" y="172720"/>
                    <a:pt x="565150" y="184150"/>
                    <a:pt x="565150" y="191770"/>
                  </a:cubicBezTo>
                  <a:cubicBezTo>
                    <a:pt x="565150" y="199390"/>
                    <a:pt x="560070" y="208280"/>
                    <a:pt x="548640" y="214630"/>
                  </a:cubicBezTo>
                  <a:cubicBezTo>
                    <a:pt x="515620" y="234950"/>
                    <a:pt x="341630" y="256540"/>
                    <a:pt x="303530" y="248920"/>
                  </a:cubicBezTo>
                  <a:cubicBezTo>
                    <a:pt x="290830" y="245110"/>
                    <a:pt x="281940" y="240030"/>
                    <a:pt x="279400" y="232410"/>
                  </a:cubicBezTo>
                  <a:cubicBezTo>
                    <a:pt x="275590" y="226060"/>
                    <a:pt x="279400" y="212090"/>
                    <a:pt x="285750" y="204470"/>
                  </a:cubicBezTo>
                  <a:cubicBezTo>
                    <a:pt x="293370" y="195580"/>
                    <a:pt x="311150" y="190500"/>
                    <a:pt x="330200" y="185420"/>
                  </a:cubicBezTo>
                  <a:cubicBezTo>
                    <a:pt x="358140" y="177800"/>
                    <a:pt x="400050" y="181610"/>
                    <a:pt x="445770" y="175260"/>
                  </a:cubicBezTo>
                  <a:cubicBezTo>
                    <a:pt x="509270" y="166370"/>
                    <a:pt x="641350" y="118110"/>
                    <a:pt x="676910" y="127000"/>
                  </a:cubicBezTo>
                  <a:cubicBezTo>
                    <a:pt x="689610" y="129540"/>
                    <a:pt x="697230" y="135890"/>
                    <a:pt x="699770" y="143510"/>
                  </a:cubicBezTo>
                  <a:cubicBezTo>
                    <a:pt x="702310" y="151130"/>
                    <a:pt x="699770" y="163830"/>
                    <a:pt x="690880" y="171450"/>
                  </a:cubicBezTo>
                  <a:cubicBezTo>
                    <a:pt x="674370" y="186690"/>
                    <a:pt x="615950" y="190500"/>
                    <a:pt x="574040" y="194310"/>
                  </a:cubicBezTo>
                  <a:cubicBezTo>
                    <a:pt x="527050" y="199390"/>
                    <a:pt x="447040" y="207010"/>
                    <a:pt x="421640" y="194310"/>
                  </a:cubicBezTo>
                  <a:cubicBezTo>
                    <a:pt x="408940" y="187960"/>
                    <a:pt x="401320" y="173990"/>
                    <a:pt x="402590" y="166370"/>
                  </a:cubicBezTo>
                  <a:cubicBezTo>
                    <a:pt x="402590" y="158750"/>
                    <a:pt x="411480" y="148590"/>
                    <a:pt x="421640" y="144780"/>
                  </a:cubicBezTo>
                  <a:cubicBezTo>
                    <a:pt x="441960" y="135890"/>
                    <a:pt x="509270" y="137160"/>
                    <a:pt x="528320" y="146050"/>
                  </a:cubicBezTo>
                  <a:cubicBezTo>
                    <a:pt x="537210" y="149860"/>
                    <a:pt x="542290" y="157480"/>
                    <a:pt x="543560" y="163830"/>
                  </a:cubicBezTo>
                  <a:cubicBezTo>
                    <a:pt x="546100" y="170180"/>
                    <a:pt x="544830" y="179070"/>
                    <a:pt x="538480" y="186690"/>
                  </a:cubicBezTo>
                  <a:cubicBezTo>
                    <a:pt x="519430" y="207010"/>
                    <a:pt x="396240" y="240030"/>
                    <a:pt x="367030" y="236220"/>
                  </a:cubicBezTo>
                  <a:cubicBezTo>
                    <a:pt x="355600" y="236220"/>
                    <a:pt x="349250" y="232410"/>
                    <a:pt x="345440" y="226060"/>
                  </a:cubicBezTo>
                  <a:cubicBezTo>
                    <a:pt x="341630" y="219710"/>
                    <a:pt x="341630" y="203200"/>
                    <a:pt x="345440" y="196850"/>
                  </a:cubicBezTo>
                  <a:cubicBezTo>
                    <a:pt x="349250" y="190500"/>
                    <a:pt x="354330" y="189230"/>
                    <a:pt x="367030" y="185420"/>
                  </a:cubicBezTo>
                  <a:cubicBezTo>
                    <a:pt x="426720" y="171450"/>
                    <a:pt x="873760" y="161290"/>
                    <a:pt x="932180" y="195580"/>
                  </a:cubicBezTo>
                  <a:cubicBezTo>
                    <a:pt x="947420" y="204470"/>
                    <a:pt x="952500" y="219710"/>
                    <a:pt x="949960" y="228600"/>
                  </a:cubicBezTo>
                  <a:cubicBezTo>
                    <a:pt x="948690" y="240030"/>
                    <a:pt x="934720" y="250190"/>
                    <a:pt x="916940" y="256540"/>
                  </a:cubicBezTo>
                  <a:cubicBezTo>
                    <a:pt x="882650" y="271780"/>
                    <a:pt x="783590" y="279400"/>
                    <a:pt x="734060" y="276860"/>
                  </a:cubicBezTo>
                  <a:cubicBezTo>
                    <a:pt x="699770" y="275590"/>
                    <a:pt x="660400" y="270510"/>
                    <a:pt x="648970" y="259080"/>
                  </a:cubicBezTo>
                  <a:cubicBezTo>
                    <a:pt x="643890" y="252730"/>
                    <a:pt x="643890" y="242570"/>
                    <a:pt x="646430" y="236220"/>
                  </a:cubicBezTo>
                  <a:cubicBezTo>
                    <a:pt x="650240" y="226060"/>
                    <a:pt x="659130" y="215900"/>
                    <a:pt x="674370" y="209550"/>
                  </a:cubicBezTo>
                  <a:cubicBezTo>
                    <a:pt x="709930" y="195580"/>
                    <a:pt x="825500" y="210820"/>
                    <a:pt x="873760" y="203200"/>
                  </a:cubicBezTo>
                  <a:cubicBezTo>
                    <a:pt x="902970" y="199390"/>
                    <a:pt x="928370" y="181610"/>
                    <a:pt x="943610" y="186690"/>
                  </a:cubicBezTo>
                  <a:cubicBezTo>
                    <a:pt x="953770" y="190500"/>
                    <a:pt x="963930" y="205740"/>
                    <a:pt x="962660" y="214630"/>
                  </a:cubicBezTo>
                  <a:cubicBezTo>
                    <a:pt x="961390" y="222250"/>
                    <a:pt x="952500" y="231140"/>
                    <a:pt x="937260" y="236220"/>
                  </a:cubicBezTo>
                  <a:cubicBezTo>
                    <a:pt x="875030" y="261620"/>
                    <a:pt x="463550" y="270510"/>
                    <a:pt x="405130" y="257810"/>
                  </a:cubicBezTo>
                  <a:cubicBezTo>
                    <a:pt x="392430" y="255270"/>
                    <a:pt x="387350" y="252730"/>
                    <a:pt x="383540" y="246380"/>
                  </a:cubicBezTo>
                  <a:cubicBezTo>
                    <a:pt x="379730" y="241300"/>
                    <a:pt x="378460" y="229870"/>
                    <a:pt x="381000" y="223520"/>
                  </a:cubicBezTo>
                  <a:cubicBezTo>
                    <a:pt x="384810" y="215900"/>
                    <a:pt x="391160" y="210820"/>
                    <a:pt x="405130" y="207010"/>
                  </a:cubicBezTo>
                  <a:cubicBezTo>
                    <a:pt x="453390" y="191770"/>
                    <a:pt x="651510" y="203200"/>
                    <a:pt x="769620" y="208280"/>
                  </a:cubicBezTo>
                  <a:cubicBezTo>
                    <a:pt x="880110" y="214630"/>
                    <a:pt x="1050290" y="218440"/>
                    <a:pt x="1089660" y="241300"/>
                  </a:cubicBezTo>
                  <a:cubicBezTo>
                    <a:pt x="1102360" y="247650"/>
                    <a:pt x="1107440" y="256540"/>
                    <a:pt x="1107440" y="264160"/>
                  </a:cubicBezTo>
                  <a:cubicBezTo>
                    <a:pt x="1107440" y="271780"/>
                    <a:pt x="1103630" y="280670"/>
                    <a:pt x="1092200" y="288290"/>
                  </a:cubicBezTo>
                  <a:cubicBezTo>
                    <a:pt x="1061720" y="312420"/>
                    <a:pt x="896620" y="374650"/>
                    <a:pt x="863600" y="363220"/>
                  </a:cubicBezTo>
                  <a:cubicBezTo>
                    <a:pt x="850900" y="358140"/>
                    <a:pt x="844550" y="344170"/>
                    <a:pt x="844550" y="335280"/>
                  </a:cubicBezTo>
                  <a:cubicBezTo>
                    <a:pt x="845820" y="327660"/>
                    <a:pt x="852170" y="318770"/>
                    <a:pt x="863600" y="313690"/>
                  </a:cubicBezTo>
                  <a:cubicBezTo>
                    <a:pt x="902970" y="295910"/>
                    <a:pt x="1085850" y="316230"/>
                    <a:pt x="1159510" y="308610"/>
                  </a:cubicBezTo>
                  <a:cubicBezTo>
                    <a:pt x="1203960" y="304800"/>
                    <a:pt x="1228090" y="294640"/>
                    <a:pt x="1266190" y="292100"/>
                  </a:cubicBezTo>
                  <a:cubicBezTo>
                    <a:pt x="1311910" y="288290"/>
                    <a:pt x="1393190" y="279400"/>
                    <a:pt x="1418590" y="292100"/>
                  </a:cubicBezTo>
                  <a:cubicBezTo>
                    <a:pt x="1430020" y="298450"/>
                    <a:pt x="1437640" y="311150"/>
                    <a:pt x="1437640" y="320040"/>
                  </a:cubicBezTo>
                  <a:cubicBezTo>
                    <a:pt x="1436370" y="327660"/>
                    <a:pt x="1431290" y="336550"/>
                    <a:pt x="1417320" y="341630"/>
                  </a:cubicBezTo>
                  <a:cubicBezTo>
                    <a:pt x="1366520" y="364490"/>
                    <a:pt x="1052830" y="340360"/>
                    <a:pt x="946150" y="332740"/>
                  </a:cubicBezTo>
                  <a:cubicBezTo>
                    <a:pt x="890270" y="328930"/>
                    <a:pt x="842010" y="328930"/>
                    <a:pt x="820420" y="318770"/>
                  </a:cubicBezTo>
                  <a:cubicBezTo>
                    <a:pt x="810260" y="313690"/>
                    <a:pt x="805180" y="308610"/>
                    <a:pt x="802640" y="302260"/>
                  </a:cubicBezTo>
                  <a:cubicBezTo>
                    <a:pt x="800100" y="295910"/>
                    <a:pt x="800100" y="285750"/>
                    <a:pt x="806450" y="279400"/>
                  </a:cubicBezTo>
                  <a:cubicBezTo>
                    <a:pt x="819150" y="264160"/>
                    <a:pt x="868680" y="255270"/>
                    <a:pt x="906780" y="248920"/>
                  </a:cubicBezTo>
                  <a:cubicBezTo>
                    <a:pt x="952500" y="240030"/>
                    <a:pt x="998220" y="246380"/>
                    <a:pt x="1061720" y="238760"/>
                  </a:cubicBezTo>
                  <a:cubicBezTo>
                    <a:pt x="1165860" y="228600"/>
                    <a:pt x="1404620" y="201930"/>
                    <a:pt x="1464310" y="179070"/>
                  </a:cubicBezTo>
                  <a:cubicBezTo>
                    <a:pt x="1483360" y="171450"/>
                    <a:pt x="1488440" y="154940"/>
                    <a:pt x="1498600" y="156210"/>
                  </a:cubicBezTo>
                  <a:cubicBezTo>
                    <a:pt x="1507490" y="157480"/>
                    <a:pt x="1524000" y="175260"/>
                    <a:pt x="1524000" y="184150"/>
                  </a:cubicBezTo>
                  <a:cubicBezTo>
                    <a:pt x="1522730" y="193040"/>
                    <a:pt x="1508760" y="204470"/>
                    <a:pt x="1498600" y="207010"/>
                  </a:cubicBezTo>
                  <a:cubicBezTo>
                    <a:pt x="1487170" y="209550"/>
                    <a:pt x="1479550" y="198120"/>
                    <a:pt x="1456690" y="194310"/>
                  </a:cubicBezTo>
                  <a:cubicBezTo>
                    <a:pt x="1370330" y="181610"/>
                    <a:pt x="873760" y="214630"/>
                    <a:pt x="803910" y="193040"/>
                  </a:cubicBezTo>
                  <a:cubicBezTo>
                    <a:pt x="789940" y="187960"/>
                    <a:pt x="783590" y="184150"/>
                    <a:pt x="781050" y="176530"/>
                  </a:cubicBezTo>
                  <a:cubicBezTo>
                    <a:pt x="778510" y="168910"/>
                    <a:pt x="781050" y="156210"/>
                    <a:pt x="787400" y="148590"/>
                  </a:cubicBezTo>
                  <a:cubicBezTo>
                    <a:pt x="800100" y="135890"/>
                    <a:pt x="830580" y="128270"/>
                    <a:pt x="867410" y="123190"/>
                  </a:cubicBezTo>
                  <a:cubicBezTo>
                    <a:pt x="939800" y="111760"/>
                    <a:pt x="1159510" y="107950"/>
                    <a:pt x="1200150" y="123190"/>
                  </a:cubicBezTo>
                  <a:cubicBezTo>
                    <a:pt x="1211580" y="127000"/>
                    <a:pt x="1216660" y="132080"/>
                    <a:pt x="1217930" y="138430"/>
                  </a:cubicBezTo>
                  <a:cubicBezTo>
                    <a:pt x="1220470" y="146050"/>
                    <a:pt x="1220470" y="158750"/>
                    <a:pt x="1211580" y="166370"/>
                  </a:cubicBezTo>
                  <a:cubicBezTo>
                    <a:pt x="1176020" y="199390"/>
                    <a:pt x="835660" y="237490"/>
                    <a:pt x="787400" y="214630"/>
                  </a:cubicBezTo>
                  <a:cubicBezTo>
                    <a:pt x="773430" y="208280"/>
                    <a:pt x="767080" y="195580"/>
                    <a:pt x="768350" y="186690"/>
                  </a:cubicBezTo>
                  <a:cubicBezTo>
                    <a:pt x="768350" y="179070"/>
                    <a:pt x="775970" y="170180"/>
                    <a:pt x="787400" y="165100"/>
                  </a:cubicBezTo>
                  <a:cubicBezTo>
                    <a:pt x="816610" y="152400"/>
                    <a:pt x="904240" y="163830"/>
                    <a:pt x="970280" y="168910"/>
                  </a:cubicBezTo>
                  <a:cubicBezTo>
                    <a:pt x="1049020" y="175260"/>
                    <a:pt x="1158240" y="201930"/>
                    <a:pt x="1228090" y="207010"/>
                  </a:cubicBezTo>
                  <a:cubicBezTo>
                    <a:pt x="1273810" y="210820"/>
                    <a:pt x="1323340" y="196850"/>
                    <a:pt x="1344930" y="208280"/>
                  </a:cubicBezTo>
                  <a:cubicBezTo>
                    <a:pt x="1356360" y="213360"/>
                    <a:pt x="1363980" y="227330"/>
                    <a:pt x="1363980" y="236220"/>
                  </a:cubicBezTo>
                  <a:cubicBezTo>
                    <a:pt x="1362710" y="243840"/>
                    <a:pt x="1338580" y="257810"/>
                    <a:pt x="1338580" y="257810"/>
                  </a:cubicBezTo>
                </a:path>
              </a:pathLst>
            </a:custGeom>
            <a:solidFill>
              <a:srgbClr val="FFFFFF"/>
            </a:solidFill>
            <a:ln cap="sq">
              <a:noFill/>
              <a:prstDash val="solid"/>
              <a:miter/>
            </a:ln>
          </p:spPr>
        </p:sp>
      </p:grpSp>
      <p:grpSp>
        <p:nvGrpSpPr>
          <p:cNvPr name="Group 15" id="15"/>
          <p:cNvGrpSpPr/>
          <p:nvPr/>
        </p:nvGrpSpPr>
        <p:grpSpPr>
          <a:xfrm rot="0">
            <a:off x="926782" y="2195512"/>
            <a:ext cx="412432" cy="143828"/>
            <a:chOff x="0" y="0"/>
            <a:chExt cx="549910" cy="191770"/>
          </a:xfrm>
        </p:grpSpPr>
        <p:sp>
          <p:nvSpPr>
            <p:cNvPr name="Freeform 16" id="16"/>
            <p:cNvSpPr/>
            <p:nvPr/>
          </p:nvSpPr>
          <p:spPr>
            <a:xfrm flipH="false" flipV="false" rot="0">
              <a:off x="46990" y="50800"/>
              <a:ext cx="453390" cy="100330"/>
            </a:xfrm>
            <a:custGeom>
              <a:avLst/>
              <a:gdLst/>
              <a:ahLst/>
              <a:cxnLst/>
              <a:rect r="r" b="b" t="t" l="l"/>
              <a:pathLst>
                <a:path h="100330" w="453390">
                  <a:moveTo>
                    <a:pt x="36830" y="0"/>
                  </a:moveTo>
                  <a:cubicBezTo>
                    <a:pt x="179070" y="52070"/>
                    <a:pt x="298450" y="46990"/>
                    <a:pt x="355600" y="39370"/>
                  </a:cubicBezTo>
                  <a:cubicBezTo>
                    <a:pt x="389890" y="35560"/>
                    <a:pt x="420370" y="15240"/>
                    <a:pt x="435610" y="20320"/>
                  </a:cubicBezTo>
                  <a:cubicBezTo>
                    <a:pt x="444500" y="22860"/>
                    <a:pt x="449580" y="31750"/>
                    <a:pt x="452120" y="38100"/>
                  </a:cubicBezTo>
                  <a:cubicBezTo>
                    <a:pt x="453390" y="44450"/>
                    <a:pt x="450850" y="55880"/>
                    <a:pt x="445770" y="60960"/>
                  </a:cubicBezTo>
                  <a:cubicBezTo>
                    <a:pt x="440690" y="66040"/>
                    <a:pt x="430530" y="69850"/>
                    <a:pt x="422910" y="68580"/>
                  </a:cubicBezTo>
                  <a:cubicBezTo>
                    <a:pt x="416560" y="68580"/>
                    <a:pt x="406400" y="62230"/>
                    <a:pt x="403860" y="54610"/>
                  </a:cubicBezTo>
                  <a:cubicBezTo>
                    <a:pt x="401320" y="46990"/>
                    <a:pt x="403860" y="30480"/>
                    <a:pt x="410210" y="25400"/>
                  </a:cubicBezTo>
                  <a:cubicBezTo>
                    <a:pt x="415290" y="20320"/>
                    <a:pt x="426720" y="17780"/>
                    <a:pt x="433070" y="19050"/>
                  </a:cubicBezTo>
                  <a:cubicBezTo>
                    <a:pt x="439420" y="21590"/>
                    <a:pt x="448310" y="29210"/>
                    <a:pt x="450850" y="35560"/>
                  </a:cubicBezTo>
                  <a:cubicBezTo>
                    <a:pt x="453390" y="41910"/>
                    <a:pt x="452120" y="52070"/>
                    <a:pt x="447040" y="58420"/>
                  </a:cubicBezTo>
                  <a:cubicBezTo>
                    <a:pt x="439420" y="71120"/>
                    <a:pt x="416560" y="82550"/>
                    <a:pt x="389890" y="88900"/>
                  </a:cubicBezTo>
                  <a:cubicBezTo>
                    <a:pt x="339090" y="100330"/>
                    <a:pt x="204470" y="92710"/>
                    <a:pt x="157480" y="90170"/>
                  </a:cubicBezTo>
                  <a:cubicBezTo>
                    <a:pt x="135890" y="88900"/>
                    <a:pt x="128270" y="90170"/>
                    <a:pt x="110490" y="85090"/>
                  </a:cubicBezTo>
                  <a:cubicBezTo>
                    <a:pt x="82550" y="77470"/>
                    <a:pt x="22860" y="59690"/>
                    <a:pt x="8890" y="41910"/>
                  </a:cubicBezTo>
                  <a:cubicBezTo>
                    <a:pt x="1270" y="31750"/>
                    <a:pt x="0" y="16510"/>
                    <a:pt x="3810" y="8890"/>
                  </a:cubicBezTo>
                  <a:cubicBezTo>
                    <a:pt x="8890" y="1270"/>
                    <a:pt x="36830" y="0"/>
                    <a:pt x="36830" y="0"/>
                  </a:cubicBezTo>
                </a:path>
              </a:pathLst>
            </a:custGeom>
            <a:solidFill>
              <a:srgbClr val="FFFFFF"/>
            </a:solidFill>
            <a:ln cap="sq">
              <a:noFill/>
              <a:prstDash val="solid"/>
              <a:miter/>
            </a:ln>
          </p:spPr>
        </p:sp>
      </p:grpSp>
      <p:sp>
        <p:nvSpPr>
          <p:cNvPr name="TextBox 17" id="17"/>
          <p:cNvSpPr txBox="true"/>
          <p:nvPr/>
        </p:nvSpPr>
        <p:spPr>
          <a:xfrm rot="0">
            <a:off x="509415" y="2065601"/>
            <a:ext cx="1247168" cy="232483"/>
          </a:xfrm>
          <a:prstGeom prst="rect">
            <a:avLst/>
          </a:prstGeom>
        </p:spPr>
        <p:txBody>
          <a:bodyPr anchor="t" rtlCol="false" tIns="0" lIns="0" bIns="0" rIns="0">
            <a:spAutoFit/>
          </a:bodyPr>
          <a:lstStyle/>
          <a:p>
            <a:pPr algn="ctr">
              <a:lnSpc>
                <a:spcPts val="1885"/>
              </a:lnSpc>
              <a:spcBef>
                <a:spcPct val="0"/>
              </a:spcBef>
            </a:pPr>
            <a:r>
              <a:rPr lang="en-US" sz="1347">
                <a:solidFill>
                  <a:srgbClr val="000000"/>
                </a:solidFill>
                <a:latin typeface="Roboto"/>
                <a:ea typeface="Roboto"/>
                <a:cs typeface="Roboto"/>
                <a:sym typeface="Roboto"/>
              </a:rPr>
              <a:t>SD Exchange</a:t>
            </a:r>
          </a:p>
        </p:txBody>
      </p:sp>
    </p:spTree>
  </p:cSld>
  <p:clrMapOvr>
    <a:masterClrMapping/>
  </p:clrMapOvr>
  <p:transition spd="fast">
    <p:fade/>
  </p:transition>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97307" y="2590334"/>
            <a:ext cx="17428093" cy="5040478"/>
          </a:xfrm>
          <a:custGeom>
            <a:avLst/>
            <a:gdLst/>
            <a:ahLst/>
            <a:cxnLst/>
            <a:rect r="r" b="b" t="t" l="l"/>
            <a:pathLst>
              <a:path h="5040478" w="17428093">
                <a:moveTo>
                  <a:pt x="0" y="0"/>
                </a:moveTo>
                <a:lnTo>
                  <a:pt x="17428093" y="0"/>
                </a:lnTo>
                <a:lnTo>
                  <a:pt x="17428093" y="5040478"/>
                </a:lnTo>
                <a:lnTo>
                  <a:pt x="0" y="5040478"/>
                </a:lnTo>
                <a:lnTo>
                  <a:pt x="0" y="0"/>
                </a:lnTo>
                <a:close/>
              </a:path>
            </a:pathLst>
          </a:custGeom>
          <a:blipFill>
            <a:blip r:embed="rId14"/>
            <a:stretch>
              <a:fillRect l="0" t="0" r="0" b="0"/>
            </a:stretch>
          </a:blipFill>
        </p:spPr>
      </p:sp>
      <p:sp>
        <p:nvSpPr>
          <p:cNvPr name="TextBox 9" id="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76</a:t>
            </a:r>
          </a:p>
        </p:txBody>
      </p:sp>
      <p:sp>
        <p:nvSpPr>
          <p:cNvPr name="TextBox 10" id="10"/>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ALERTAS</a:t>
            </a:r>
          </a:p>
        </p:txBody>
      </p:sp>
    </p:spTree>
  </p:cSld>
  <p:clrMapOvr>
    <a:masterClrMapping/>
  </p:clrMapOvr>
  <p:transition spd="fast">
    <p:fade/>
  </p:transition>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77408" y="1618215"/>
            <a:ext cx="17884034" cy="6572383"/>
          </a:xfrm>
          <a:custGeom>
            <a:avLst/>
            <a:gdLst/>
            <a:ahLst/>
            <a:cxnLst/>
            <a:rect r="r" b="b" t="t" l="l"/>
            <a:pathLst>
              <a:path h="6572383" w="17884034">
                <a:moveTo>
                  <a:pt x="0" y="0"/>
                </a:moveTo>
                <a:lnTo>
                  <a:pt x="17884034" y="0"/>
                </a:lnTo>
                <a:lnTo>
                  <a:pt x="17884034" y="6572383"/>
                </a:lnTo>
                <a:lnTo>
                  <a:pt x="0" y="6572383"/>
                </a:lnTo>
                <a:lnTo>
                  <a:pt x="0" y="0"/>
                </a:lnTo>
                <a:close/>
              </a:path>
            </a:pathLst>
          </a:custGeom>
          <a:blipFill>
            <a:blip r:embed="rId14"/>
            <a:stretch>
              <a:fillRect l="0" t="-24" r="0" b="-24"/>
            </a:stretch>
          </a:blipFill>
        </p:spPr>
      </p:sp>
      <p:sp>
        <p:nvSpPr>
          <p:cNvPr name="TextBox 9" id="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77</a:t>
            </a:r>
          </a:p>
        </p:txBody>
      </p:sp>
      <p:sp>
        <p:nvSpPr>
          <p:cNvPr name="TextBox 10" id="10"/>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GERENCIAR NOTICAS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482" r="0" b="-5184"/>
            </a:stretch>
          </a:blipFill>
        </p:spPr>
      </p:sp>
      <p:sp>
        <p:nvSpPr>
          <p:cNvPr name="Freeform 3" id="3"/>
          <p:cNvSpPr/>
          <p:nvPr/>
        </p:nvSpPr>
        <p:spPr>
          <a:xfrm flipH="false" flipV="false" rot="-10800000">
            <a:off x="-858557" y="-2954776"/>
            <a:ext cx="5317997" cy="4114800"/>
          </a:xfrm>
          <a:custGeom>
            <a:avLst/>
            <a:gdLst/>
            <a:ahLst/>
            <a:cxnLst/>
            <a:rect r="r" b="b" t="t" l="l"/>
            <a:pathLst>
              <a:path h="4114800" w="5317997">
                <a:moveTo>
                  <a:pt x="0" y="0"/>
                </a:moveTo>
                <a:lnTo>
                  <a:pt x="5317997" y="0"/>
                </a:lnTo>
                <a:lnTo>
                  <a:pt x="53179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8727625" y="1617138"/>
            <a:ext cx="12081753" cy="7052723"/>
          </a:xfrm>
          <a:custGeom>
            <a:avLst/>
            <a:gdLst/>
            <a:ahLst/>
            <a:cxnLst/>
            <a:rect r="r" b="b" t="t" l="l"/>
            <a:pathLst>
              <a:path h="7052723" w="12081753">
                <a:moveTo>
                  <a:pt x="0" y="0"/>
                </a:moveTo>
                <a:lnTo>
                  <a:pt x="12081753" y="0"/>
                </a:lnTo>
                <a:lnTo>
                  <a:pt x="12081753" y="7052724"/>
                </a:lnTo>
                <a:lnTo>
                  <a:pt x="0" y="70527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65830" y="9661860"/>
            <a:ext cx="1186940" cy="201780"/>
          </a:xfrm>
          <a:custGeom>
            <a:avLst/>
            <a:gdLst/>
            <a:ahLst/>
            <a:cxnLst/>
            <a:rect r="r" b="b" t="t" l="l"/>
            <a:pathLst>
              <a:path h="201780" w="1186940">
                <a:moveTo>
                  <a:pt x="0" y="0"/>
                </a:moveTo>
                <a:lnTo>
                  <a:pt x="1186940" y="0"/>
                </a:lnTo>
                <a:lnTo>
                  <a:pt x="1186940" y="201779"/>
                </a:lnTo>
                <a:lnTo>
                  <a:pt x="0" y="2017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665830" y="946008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665830" y="9258300"/>
            <a:ext cx="1186940" cy="201780"/>
          </a:xfrm>
          <a:custGeom>
            <a:avLst/>
            <a:gdLst/>
            <a:ahLst/>
            <a:cxnLst/>
            <a:rect r="r" b="b" t="t" l="l"/>
            <a:pathLst>
              <a:path h="201780" w="1186940">
                <a:moveTo>
                  <a:pt x="0" y="0"/>
                </a:moveTo>
                <a:lnTo>
                  <a:pt x="1186940" y="0"/>
                </a:lnTo>
                <a:lnTo>
                  <a:pt x="1186940" y="201780"/>
                </a:lnTo>
                <a:lnTo>
                  <a:pt x="0" y="20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3216403"/>
            <a:ext cx="10993001" cy="2252785"/>
          </a:xfrm>
          <a:prstGeom prst="rect">
            <a:avLst/>
          </a:prstGeom>
        </p:spPr>
        <p:txBody>
          <a:bodyPr anchor="t" rtlCol="false" tIns="0" lIns="0" bIns="0" rIns="0">
            <a:spAutoFit/>
          </a:bodyPr>
          <a:lstStyle/>
          <a:p>
            <a:pPr algn="l">
              <a:lnSpc>
                <a:spcPts val="5835"/>
              </a:lnSpc>
            </a:pPr>
            <a:r>
              <a:rPr lang="en-US" sz="6016" b="true">
                <a:solidFill>
                  <a:srgbClr val="FFFFFF"/>
                </a:solidFill>
                <a:latin typeface="Open Sans Bold Bold"/>
                <a:ea typeface="Open Sans Bold Bold"/>
                <a:cs typeface="Open Sans Bold Bold"/>
                <a:sym typeface="Open Sans Bold Bold"/>
              </a:rPr>
              <a:t>Requisitos Funcionais</a:t>
            </a:r>
          </a:p>
          <a:p>
            <a:pPr algn="l">
              <a:lnSpc>
                <a:spcPts val="5835"/>
              </a:lnSpc>
            </a:pPr>
            <a:r>
              <a:rPr lang="en-US" sz="6016" b="true">
                <a:solidFill>
                  <a:srgbClr val="FFFFFF"/>
                </a:solidFill>
                <a:latin typeface="Open Sans Bold Bold"/>
                <a:ea typeface="Open Sans Bold Bold"/>
                <a:cs typeface="Open Sans Bold Bold"/>
                <a:sym typeface="Open Sans Bold Bold"/>
              </a:rPr>
              <a:t>e</a:t>
            </a:r>
          </a:p>
          <a:p>
            <a:pPr algn="l">
              <a:lnSpc>
                <a:spcPts val="5835"/>
              </a:lnSpc>
            </a:pPr>
            <a:r>
              <a:rPr lang="en-US" sz="6016" b="true">
                <a:solidFill>
                  <a:srgbClr val="FFFFFF"/>
                </a:solidFill>
                <a:latin typeface="Open Sans Bold Bold"/>
                <a:ea typeface="Open Sans Bold Bold"/>
                <a:cs typeface="Open Sans Bold Bold"/>
                <a:sym typeface="Open Sans Bold Bold"/>
              </a:rPr>
              <a:t>Requisitos Não Funcionais</a:t>
            </a:r>
          </a:p>
        </p:txBody>
      </p:sp>
      <p:sp>
        <p:nvSpPr>
          <p:cNvPr name="TextBox 9" id="9"/>
          <p:cNvSpPr txBox="true"/>
          <p:nvPr/>
        </p:nvSpPr>
        <p:spPr>
          <a:xfrm rot="0">
            <a:off x="1028700" y="5747012"/>
            <a:ext cx="9985078" cy="761365"/>
          </a:xfrm>
          <a:prstGeom prst="rect">
            <a:avLst/>
          </a:prstGeom>
        </p:spPr>
        <p:txBody>
          <a:bodyPr anchor="t" rtlCol="false" tIns="0" lIns="0" bIns="0" rIns="0">
            <a:spAutoFit/>
          </a:bodyPr>
          <a:lstStyle/>
          <a:p>
            <a:pPr algn="l">
              <a:lnSpc>
                <a:spcPts val="3080"/>
              </a:lnSpc>
            </a:pPr>
            <a:r>
              <a:rPr lang="en-US" sz="2000">
                <a:solidFill>
                  <a:srgbClr val="FFFFFF"/>
                </a:solidFill>
                <a:latin typeface="Open Sauce"/>
                <a:ea typeface="Open Sauce"/>
                <a:cs typeface="Open Sauce"/>
                <a:sym typeface="Open Sauce"/>
              </a:rPr>
              <a:t>Levantamento dos requisitos necessários para o desenvolvimento do software proposto. </a:t>
            </a:r>
          </a:p>
        </p:txBody>
      </p:sp>
      <p:sp>
        <p:nvSpPr>
          <p:cNvPr name="TextBox 10" id="10"/>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07</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7575" y="497593"/>
            <a:ext cx="417825" cy="347839"/>
          </a:xfrm>
          <a:custGeom>
            <a:avLst/>
            <a:gdLst/>
            <a:ahLst/>
            <a:cxnLst/>
            <a:rect r="r" b="b" t="t" l="l"/>
            <a:pathLst>
              <a:path h="347839" w="417825">
                <a:moveTo>
                  <a:pt x="0" y="0"/>
                </a:moveTo>
                <a:lnTo>
                  <a:pt x="417825" y="0"/>
                </a:lnTo>
                <a:lnTo>
                  <a:pt x="417825" y="347839"/>
                </a:lnTo>
                <a:lnTo>
                  <a:pt x="0" y="34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64756"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40414"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62696" y="9612476"/>
            <a:ext cx="265625" cy="260644"/>
          </a:xfrm>
          <a:custGeom>
            <a:avLst/>
            <a:gdLst/>
            <a:ahLst/>
            <a:cxnLst/>
            <a:rect r="r" b="b" t="t" l="l"/>
            <a:pathLst>
              <a:path h="260644" w="265625">
                <a:moveTo>
                  <a:pt x="0" y="0"/>
                </a:moveTo>
                <a:lnTo>
                  <a:pt x="265624" y="0"/>
                </a:lnTo>
                <a:lnTo>
                  <a:pt x="26562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1260" y="9612476"/>
            <a:ext cx="260644" cy="260644"/>
          </a:xfrm>
          <a:custGeom>
            <a:avLst/>
            <a:gdLst/>
            <a:ahLst/>
            <a:cxnLst/>
            <a:rect r="r" b="b" t="t" l="l"/>
            <a:pathLst>
              <a:path h="260644" w="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77408" y="3525398"/>
            <a:ext cx="17858008" cy="2451099"/>
          </a:xfrm>
          <a:custGeom>
            <a:avLst/>
            <a:gdLst/>
            <a:ahLst/>
            <a:cxnLst/>
            <a:rect r="r" b="b" t="t" l="l"/>
            <a:pathLst>
              <a:path h="2451099" w="17858008">
                <a:moveTo>
                  <a:pt x="0" y="0"/>
                </a:moveTo>
                <a:lnTo>
                  <a:pt x="17858008" y="0"/>
                </a:lnTo>
                <a:lnTo>
                  <a:pt x="17858008" y="2451099"/>
                </a:lnTo>
                <a:lnTo>
                  <a:pt x="0" y="2451099"/>
                </a:lnTo>
                <a:lnTo>
                  <a:pt x="0" y="0"/>
                </a:lnTo>
                <a:close/>
              </a:path>
            </a:pathLst>
          </a:custGeom>
          <a:blipFill>
            <a:blip r:embed="rId14"/>
            <a:stretch>
              <a:fillRect l="0" t="0" r="0" b="0"/>
            </a:stretch>
          </a:blipFill>
        </p:spPr>
      </p:sp>
      <p:sp>
        <p:nvSpPr>
          <p:cNvPr name="TextBox 9" id="9"/>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78</a:t>
            </a:r>
          </a:p>
        </p:txBody>
      </p:sp>
      <p:sp>
        <p:nvSpPr>
          <p:cNvPr name="TextBox 10" id="10"/>
          <p:cNvSpPr txBox="true"/>
          <p:nvPr/>
        </p:nvSpPr>
        <p:spPr>
          <a:xfrm rot="0">
            <a:off x="177408" y="361950"/>
            <a:ext cx="14108727" cy="802132"/>
          </a:xfrm>
          <a:prstGeom prst="rect">
            <a:avLst/>
          </a:prstGeom>
        </p:spPr>
        <p:txBody>
          <a:bodyPr anchor="t" rtlCol="false" tIns="0" lIns="0" bIns="0" rIns="0">
            <a:spAutoFit/>
          </a:bodyPr>
          <a:lstStyle/>
          <a:p>
            <a:pPr algn="l">
              <a:lnSpc>
                <a:spcPts val="6104"/>
              </a:lnSpc>
            </a:pPr>
            <a:r>
              <a:rPr lang="en-US" sz="5600" b="true">
                <a:solidFill>
                  <a:srgbClr val="000000"/>
                </a:solidFill>
                <a:latin typeface="Open Sans Bold Bold"/>
                <a:ea typeface="Open Sans Bold Bold"/>
                <a:cs typeface="Open Sans Bold Bold"/>
                <a:sym typeface="Open Sans Bold Bold"/>
              </a:rPr>
              <a:t>ALTERAR IDIOMA</a:t>
            </a:r>
          </a:p>
        </p:txBody>
      </p:sp>
      <p:grpSp>
        <p:nvGrpSpPr>
          <p:cNvPr name="Group 11" id="11"/>
          <p:cNvGrpSpPr/>
          <p:nvPr/>
        </p:nvGrpSpPr>
        <p:grpSpPr>
          <a:xfrm rot="0">
            <a:off x="220028" y="3604260"/>
            <a:ext cx="1684020" cy="352425"/>
            <a:chOff x="0" y="0"/>
            <a:chExt cx="2245360" cy="469900"/>
          </a:xfrm>
        </p:grpSpPr>
        <p:sp>
          <p:nvSpPr>
            <p:cNvPr name="Freeform 12" id="12"/>
            <p:cNvSpPr/>
            <p:nvPr/>
          </p:nvSpPr>
          <p:spPr>
            <a:xfrm flipH="false" flipV="false" rot="0">
              <a:off x="50800" y="48260"/>
              <a:ext cx="2142490" cy="372110"/>
            </a:xfrm>
            <a:custGeom>
              <a:avLst/>
              <a:gdLst/>
              <a:ahLst/>
              <a:cxnLst/>
              <a:rect r="r" b="b" t="t" l="l"/>
              <a:pathLst>
                <a:path h="372110" w="2142490">
                  <a:moveTo>
                    <a:pt x="0" y="279400"/>
                  </a:moveTo>
                  <a:cubicBezTo>
                    <a:pt x="0" y="279400"/>
                    <a:pt x="0" y="278130"/>
                    <a:pt x="0" y="276860"/>
                  </a:cubicBezTo>
                  <a:cubicBezTo>
                    <a:pt x="0" y="275590"/>
                    <a:pt x="0" y="273050"/>
                    <a:pt x="1270" y="273050"/>
                  </a:cubicBezTo>
                  <a:cubicBezTo>
                    <a:pt x="1270" y="273050"/>
                    <a:pt x="1270" y="271780"/>
                    <a:pt x="1270" y="270510"/>
                  </a:cubicBezTo>
                  <a:cubicBezTo>
                    <a:pt x="2540" y="269240"/>
                    <a:pt x="2540" y="267970"/>
                    <a:pt x="2540" y="267970"/>
                  </a:cubicBezTo>
                  <a:cubicBezTo>
                    <a:pt x="2540" y="267970"/>
                    <a:pt x="3810" y="266700"/>
                    <a:pt x="5080" y="265430"/>
                  </a:cubicBezTo>
                  <a:cubicBezTo>
                    <a:pt x="5080" y="264160"/>
                    <a:pt x="6350" y="262890"/>
                    <a:pt x="6350" y="262890"/>
                  </a:cubicBezTo>
                  <a:cubicBezTo>
                    <a:pt x="6350" y="262890"/>
                    <a:pt x="7620" y="261620"/>
                    <a:pt x="8890" y="260350"/>
                  </a:cubicBezTo>
                  <a:cubicBezTo>
                    <a:pt x="8890" y="260350"/>
                    <a:pt x="11430" y="259080"/>
                    <a:pt x="11430" y="259080"/>
                  </a:cubicBezTo>
                  <a:cubicBezTo>
                    <a:pt x="11430" y="259080"/>
                    <a:pt x="12700" y="257810"/>
                    <a:pt x="13970" y="257810"/>
                  </a:cubicBezTo>
                  <a:cubicBezTo>
                    <a:pt x="15240" y="256540"/>
                    <a:pt x="16510" y="256540"/>
                    <a:pt x="16510" y="256540"/>
                  </a:cubicBezTo>
                  <a:cubicBezTo>
                    <a:pt x="16510" y="256540"/>
                    <a:pt x="19050" y="255270"/>
                    <a:pt x="19050" y="255270"/>
                  </a:cubicBezTo>
                  <a:cubicBezTo>
                    <a:pt x="20320" y="255270"/>
                    <a:pt x="22860" y="255270"/>
                    <a:pt x="22860" y="255270"/>
                  </a:cubicBezTo>
                  <a:cubicBezTo>
                    <a:pt x="22860" y="255270"/>
                    <a:pt x="48260" y="238760"/>
                    <a:pt x="62230" y="229870"/>
                  </a:cubicBezTo>
                  <a:cubicBezTo>
                    <a:pt x="77470" y="219710"/>
                    <a:pt x="91440" y="208280"/>
                    <a:pt x="110490" y="199390"/>
                  </a:cubicBezTo>
                  <a:cubicBezTo>
                    <a:pt x="132080" y="187960"/>
                    <a:pt x="160020" y="179070"/>
                    <a:pt x="185420" y="171450"/>
                  </a:cubicBezTo>
                  <a:cubicBezTo>
                    <a:pt x="210820" y="162560"/>
                    <a:pt x="240030" y="152400"/>
                    <a:pt x="265430" y="147320"/>
                  </a:cubicBezTo>
                  <a:cubicBezTo>
                    <a:pt x="287020" y="143510"/>
                    <a:pt x="326390" y="140970"/>
                    <a:pt x="326390" y="139700"/>
                  </a:cubicBezTo>
                  <a:cubicBezTo>
                    <a:pt x="326390" y="139700"/>
                    <a:pt x="326390" y="137160"/>
                    <a:pt x="326390" y="137160"/>
                  </a:cubicBezTo>
                  <a:cubicBezTo>
                    <a:pt x="326390" y="137160"/>
                    <a:pt x="326390" y="134620"/>
                    <a:pt x="326390" y="133350"/>
                  </a:cubicBezTo>
                  <a:cubicBezTo>
                    <a:pt x="326390" y="133350"/>
                    <a:pt x="326390" y="130810"/>
                    <a:pt x="326390" y="130810"/>
                  </a:cubicBezTo>
                  <a:cubicBezTo>
                    <a:pt x="326390" y="130810"/>
                    <a:pt x="326390" y="128270"/>
                    <a:pt x="326390" y="128270"/>
                  </a:cubicBezTo>
                  <a:cubicBezTo>
                    <a:pt x="326390" y="127000"/>
                    <a:pt x="327660" y="124460"/>
                    <a:pt x="327660" y="124460"/>
                  </a:cubicBezTo>
                  <a:cubicBezTo>
                    <a:pt x="327660" y="124460"/>
                    <a:pt x="328930" y="123190"/>
                    <a:pt x="328930" y="121920"/>
                  </a:cubicBezTo>
                  <a:cubicBezTo>
                    <a:pt x="328930" y="120650"/>
                    <a:pt x="330200" y="119380"/>
                    <a:pt x="330200" y="119380"/>
                  </a:cubicBezTo>
                  <a:cubicBezTo>
                    <a:pt x="330200" y="119380"/>
                    <a:pt x="331470" y="118110"/>
                    <a:pt x="332740" y="116840"/>
                  </a:cubicBezTo>
                  <a:cubicBezTo>
                    <a:pt x="332740" y="116840"/>
                    <a:pt x="334010" y="114300"/>
                    <a:pt x="334010" y="114300"/>
                  </a:cubicBezTo>
                  <a:cubicBezTo>
                    <a:pt x="334010" y="114300"/>
                    <a:pt x="336550" y="113030"/>
                    <a:pt x="336550" y="113030"/>
                  </a:cubicBezTo>
                  <a:cubicBezTo>
                    <a:pt x="337820" y="113030"/>
                    <a:pt x="339090" y="111760"/>
                    <a:pt x="339090" y="111760"/>
                  </a:cubicBezTo>
                  <a:cubicBezTo>
                    <a:pt x="339090" y="111760"/>
                    <a:pt x="341630" y="110490"/>
                    <a:pt x="342900" y="110490"/>
                  </a:cubicBezTo>
                  <a:cubicBezTo>
                    <a:pt x="342900" y="110490"/>
                    <a:pt x="344170" y="110490"/>
                    <a:pt x="344170" y="109220"/>
                  </a:cubicBezTo>
                  <a:cubicBezTo>
                    <a:pt x="344170" y="109220"/>
                    <a:pt x="344170" y="107950"/>
                    <a:pt x="344170" y="106680"/>
                  </a:cubicBezTo>
                  <a:cubicBezTo>
                    <a:pt x="345440" y="105410"/>
                    <a:pt x="345440" y="104140"/>
                    <a:pt x="345440" y="104140"/>
                  </a:cubicBezTo>
                  <a:cubicBezTo>
                    <a:pt x="345440" y="104140"/>
                    <a:pt x="346710" y="101600"/>
                    <a:pt x="346710" y="101600"/>
                  </a:cubicBezTo>
                  <a:cubicBezTo>
                    <a:pt x="346710" y="100330"/>
                    <a:pt x="347980" y="97790"/>
                    <a:pt x="347980" y="97790"/>
                  </a:cubicBezTo>
                  <a:cubicBezTo>
                    <a:pt x="347980" y="97790"/>
                    <a:pt x="349250" y="96520"/>
                    <a:pt x="350520" y="96520"/>
                  </a:cubicBezTo>
                  <a:cubicBezTo>
                    <a:pt x="350520" y="95250"/>
                    <a:pt x="351790" y="93980"/>
                    <a:pt x="351790" y="93980"/>
                  </a:cubicBezTo>
                  <a:cubicBezTo>
                    <a:pt x="351790" y="93980"/>
                    <a:pt x="354330" y="92710"/>
                    <a:pt x="354330" y="91440"/>
                  </a:cubicBezTo>
                  <a:cubicBezTo>
                    <a:pt x="355600" y="91440"/>
                    <a:pt x="356870" y="90170"/>
                    <a:pt x="356870" y="90170"/>
                  </a:cubicBezTo>
                  <a:cubicBezTo>
                    <a:pt x="356870" y="90170"/>
                    <a:pt x="359410" y="88900"/>
                    <a:pt x="360680" y="88900"/>
                  </a:cubicBezTo>
                  <a:cubicBezTo>
                    <a:pt x="360680" y="88900"/>
                    <a:pt x="363220" y="87630"/>
                    <a:pt x="363220" y="87630"/>
                  </a:cubicBezTo>
                  <a:cubicBezTo>
                    <a:pt x="363220" y="87630"/>
                    <a:pt x="364490" y="87630"/>
                    <a:pt x="365760" y="87630"/>
                  </a:cubicBezTo>
                  <a:cubicBezTo>
                    <a:pt x="367030" y="87630"/>
                    <a:pt x="369570" y="87630"/>
                    <a:pt x="369570" y="87630"/>
                  </a:cubicBezTo>
                  <a:cubicBezTo>
                    <a:pt x="369570" y="87630"/>
                    <a:pt x="384810" y="87630"/>
                    <a:pt x="393700" y="86360"/>
                  </a:cubicBezTo>
                  <a:cubicBezTo>
                    <a:pt x="403860" y="86360"/>
                    <a:pt x="412750" y="86360"/>
                    <a:pt x="424180" y="86360"/>
                  </a:cubicBezTo>
                  <a:cubicBezTo>
                    <a:pt x="436880" y="86360"/>
                    <a:pt x="450850" y="86360"/>
                    <a:pt x="464820" y="86360"/>
                  </a:cubicBezTo>
                  <a:cubicBezTo>
                    <a:pt x="478790" y="85090"/>
                    <a:pt x="492760" y="85090"/>
                    <a:pt x="504190" y="83820"/>
                  </a:cubicBezTo>
                  <a:cubicBezTo>
                    <a:pt x="514350" y="82550"/>
                    <a:pt x="524510" y="83820"/>
                    <a:pt x="530860" y="81280"/>
                  </a:cubicBezTo>
                  <a:cubicBezTo>
                    <a:pt x="534670" y="80010"/>
                    <a:pt x="534670" y="76200"/>
                    <a:pt x="538480" y="74930"/>
                  </a:cubicBezTo>
                  <a:cubicBezTo>
                    <a:pt x="543560" y="72390"/>
                    <a:pt x="561340" y="74930"/>
                    <a:pt x="562610" y="73660"/>
                  </a:cubicBezTo>
                  <a:cubicBezTo>
                    <a:pt x="563880" y="73660"/>
                    <a:pt x="563880" y="73660"/>
                    <a:pt x="563880" y="73660"/>
                  </a:cubicBezTo>
                  <a:cubicBezTo>
                    <a:pt x="563880" y="73660"/>
                    <a:pt x="547370" y="73660"/>
                    <a:pt x="535940" y="73660"/>
                  </a:cubicBezTo>
                  <a:cubicBezTo>
                    <a:pt x="513080" y="73660"/>
                    <a:pt x="471170" y="73660"/>
                    <a:pt x="441960" y="72390"/>
                  </a:cubicBezTo>
                  <a:cubicBezTo>
                    <a:pt x="414020" y="72390"/>
                    <a:pt x="384810" y="73660"/>
                    <a:pt x="363220" y="71120"/>
                  </a:cubicBezTo>
                  <a:cubicBezTo>
                    <a:pt x="346710" y="68580"/>
                    <a:pt x="332740" y="69850"/>
                    <a:pt x="323850" y="62230"/>
                  </a:cubicBezTo>
                  <a:cubicBezTo>
                    <a:pt x="313690" y="54610"/>
                    <a:pt x="302260" y="36830"/>
                    <a:pt x="304800" y="27940"/>
                  </a:cubicBezTo>
                  <a:cubicBezTo>
                    <a:pt x="308610" y="16510"/>
                    <a:pt x="341630" y="6350"/>
                    <a:pt x="359410" y="2540"/>
                  </a:cubicBezTo>
                  <a:cubicBezTo>
                    <a:pt x="373380" y="0"/>
                    <a:pt x="383540" y="2540"/>
                    <a:pt x="398780" y="2540"/>
                  </a:cubicBezTo>
                  <a:cubicBezTo>
                    <a:pt x="417830" y="2540"/>
                    <a:pt x="439420" y="2540"/>
                    <a:pt x="462280" y="2540"/>
                  </a:cubicBezTo>
                  <a:cubicBezTo>
                    <a:pt x="491490" y="2540"/>
                    <a:pt x="524510" y="2540"/>
                    <a:pt x="557530" y="2540"/>
                  </a:cubicBezTo>
                  <a:cubicBezTo>
                    <a:pt x="591820" y="2540"/>
                    <a:pt x="628650" y="2540"/>
                    <a:pt x="664210" y="2540"/>
                  </a:cubicBezTo>
                  <a:cubicBezTo>
                    <a:pt x="701040" y="2540"/>
                    <a:pt x="736600" y="2540"/>
                    <a:pt x="774700" y="2540"/>
                  </a:cubicBezTo>
                  <a:cubicBezTo>
                    <a:pt x="811530" y="2540"/>
                    <a:pt x="852170" y="2540"/>
                    <a:pt x="889000" y="2540"/>
                  </a:cubicBezTo>
                  <a:cubicBezTo>
                    <a:pt x="923290" y="2540"/>
                    <a:pt x="956310" y="2540"/>
                    <a:pt x="988060" y="2540"/>
                  </a:cubicBezTo>
                  <a:cubicBezTo>
                    <a:pt x="1018540" y="2540"/>
                    <a:pt x="1047750" y="2540"/>
                    <a:pt x="1078230" y="2540"/>
                  </a:cubicBezTo>
                  <a:cubicBezTo>
                    <a:pt x="1109980" y="2540"/>
                    <a:pt x="1144270" y="2540"/>
                    <a:pt x="1176020" y="2540"/>
                  </a:cubicBezTo>
                  <a:cubicBezTo>
                    <a:pt x="1205230" y="2540"/>
                    <a:pt x="1236980" y="2540"/>
                    <a:pt x="1262380" y="2540"/>
                  </a:cubicBezTo>
                  <a:cubicBezTo>
                    <a:pt x="1285240" y="2540"/>
                    <a:pt x="1313180" y="2540"/>
                    <a:pt x="1324610" y="3810"/>
                  </a:cubicBezTo>
                  <a:cubicBezTo>
                    <a:pt x="1329690" y="3810"/>
                    <a:pt x="1329690" y="3810"/>
                    <a:pt x="1333500" y="3810"/>
                  </a:cubicBezTo>
                  <a:cubicBezTo>
                    <a:pt x="1343660" y="3810"/>
                    <a:pt x="1361440" y="3810"/>
                    <a:pt x="1376680" y="3810"/>
                  </a:cubicBezTo>
                  <a:cubicBezTo>
                    <a:pt x="1398270" y="5080"/>
                    <a:pt x="1427480" y="5080"/>
                    <a:pt x="1450340" y="6350"/>
                  </a:cubicBezTo>
                  <a:cubicBezTo>
                    <a:pt x="1471930" y="7620"/>
                    <a:pt x="1493520" y="8890"/>
                    <a:pt x="1510030" y="12700"/>
                  </a:cubicBezTo>
                  <a:cubicBezTo>
                    <a:pt x="1525270" y="15240"/>
                    <a:pt x="1548130" y="24130"/>
                    <a:pt x="1548130" y="24130"/>
                  </a:cubicBezTo>
                  <a:cubicBezTo>
                    <a:pt x="1548130" y="24130"/>
                    <a:pt x="1550670" y="24130"/>
                    <a:pt x="1551940" y="24130"/>
                  </a:cubicBezTo>
                  <a:cubicBezTo>
                    <a:pt x="1553210" y="24130"/>
                    <a:pt x="1554480" y="24130"/>
                    <a:pt x="1554480" y="24130"/>
                  </a:cubicBezTo>
                  <a:cubicBezTo>
                    <a:pt x="1554480" y="24130"/>
                    <a:pt x="1557020" y="25400"/>
                    <a:pt x="1557020" y="25400"/>
                  </a:cubicBezTo>
                  <a:cubicBezTo>
                    <a:pt x="1558290" y="25400"/>
                    <a:pt x="1560830" y="26670"/>
                    <a:pt x="1560830" y="26670"/>
                  </a:cubicBezTo>
                  <a:cubicBezTo>
                    <a:pt x="1560830" y="26670"/>
                    <a:pt x="1562100" y="27940"/>
                    <a:pt x="1563370" y="27940"/>
                  </a:cubicBezTo>
                  <a:cubicBezTo>
                    <a:pt x="1563370" y="29210"/>
                    <a:pt x="1565910" y="30480"/>
                    <a:pt x="1565910" y="30480"/>
                  </a:cubicBezTo>
                  <a:cubicBezTo>
                    <a:pt x="1565910" y="30480"/>
                    <a:pt x="1567180" y="31750"/>
                    <a:pt x="1567180" y="33020"/>
                  </a:cubicBezTo>
                  <a:cubicBezTo>
                    <a:pt x="1568450" y="33020"/>
                    <a:pt x="1569720" y="34290"/>
                    <a:pt x="1569720" y="34290"/>
                  </a:cubicBezTo>
                  <a:cubicBezTo>
                    <a:pt x="1569720" y="34290"/>
                    <a:pt x="1570990" y="36830"/>
                    <a:pt x="1570990" y="38100"/>
                  </a:cubicBezTo>
                  <a:cubicBezTo>
                    <a:pt x="1570990" y="38100"/>
                    <a:pt x="1572260" y="40640"/>
                    <a:pt x="1572260" y="40640"/>
                  </a:cubicBezTo>
                  <a:cubicBezTo>
                    <a:pt x="1572260" y="40640"/>
                    <a:pt x="1572260" y="41910"/>
                    <a:pt x="1573530" y="43180"/>
                  </a:cubicBezTo>
                  <a:cubicBezTo>
                    <a:pt x="1573530" y="44450"/>
                    <a:pt x="1573530" y="45720"/>
                    <a:pt x="1573530" y="45720"/>
                  </a:cubicBezTo>
                  <a:cubicBezTo>
                    <a:pt x="1573530" y="45720"/>
                    <a:pt x="1573530" y="48260"/>
                    <a:pt x="1573530" y="49530"/>
                  </a:cubicBezTo>
                  <a:cubicBezTo>
                    <a:pt x="1573530" y="50800"/>
                    <a:pt x="1573530" y="52070"/>
                    <a:pt x="1573530" y="52070"/>
                  </a:cubicBezTo>
                  <a:cubicBezTo>
                    <a:pt x="1573530" y="52070"/>
                    <a:pt x="1573530" y="54610"/>
                    <a:pt x="1573530" y="55880"/>
                  </a:cubicBezTo>
                  <a:cubicBezTo>
                    <a:pt x="1572260" y="55880"/>
                    <a:pt x="1572260" y="58420"/>
                    <a:pt x="1572260" y="58420"/>
                  </a:cubicBezTo>
                  <a:cubicBezTo>
                    <a:pt x="1572260" y="58420"/>
                    <a:pt x="1570990" y="59690"/>
                    <a:pt x="1570990" y="60960"/>
                  </a:cubicBezTo>
                  <a:cubicBezTo>
                    <a:pt x="1570990" y="62230"/>
                    <a:pt x="1569720" y="63500"/>
                    <a:pt x="1569720" y="63500"/>
                  </a:cubicBezTo>
                  <a:cubicBezTo>
                    <a:pt x="1569720" y="63500"/>
                    <a:pt x="1568450" y="64770"/>
                    <a:pt x="1567180" y="66040"/>
                  </a:cubicBezTo>
                  <a:cubicBezTo>
                    <a:pt x="1567180" y="67310"/>
                    <a:pt x="1565910" y="68580"/>
                    <a:pt x="1565910" y="68580"/>
                  </a:cubicBezTo>
                  <a:cubicBezTo>
                    <a:pt x="1565910" y="68580"/>
                    <a:pt x="1563370" y="69850"/>
                    <a:pt x="1563370" y="69850"/>
                  </a:cubicBezTo>
                  <a:cubicBezTo>
                    <a:pt x="1562100" y="71120"/>
                    <a:pt x="1560830" y="71120"/>
                    <a:pt x="1560830" y="71120"/>
                  </a:cubicBezTo>
                  <a:cubicBezTo>
                    <a:pt x="1560830" y="71120"/>
                    <a:pt x="1558290" y="72390"/>
                    <a:pt x="1557020" y="72390"/>
                  </a:cubicBezTo>
                  <a:cubicBezTo>
                    <a:pt x="1557020" y="73660"/>
                    <a:pt x="1554480" y="73660"/>
                    <a:pt x="1554480" y="73660"/>
                  </a:cubicBezTo>
                  <a:cubicBezTo>
                    <a:pt x="1554480" y="73660"/>
                    <a:pt x="1553210" y="73660"/>
                    <a:pt x="1551940" y="73660"/>
                  </a:cubicBezTo>
                  <a:cubicBezTo>
                    <a:pt x="1550670" y="74930"/>
                    <a:pt x="1549400" y="74930"/>
                    <a:pt x="1548130" y="74930"/>
                  </a:cubicBezTo>
                  <a:cubicBezTo>
                    <a:pt x="1546860" y="74930"/>
                    <a:pt x="1543050" y="74930"/>
                    <a:pt x="1539240" y="74930"/>
                  </a:cubicBezTo>
                  <a:cubicBezTo>
                    <a:pt x="1534160" y="74930"/>
                    <a:pt x="1521460" y="72390"/>
                    <a:pt x="1520190" y="74930"/>
                  </a:cubicBezTo>
                  <a:cubicBezTo>
                    <a:pt x="1518920" y="76200"/>
                    <a:pt x="1524000" y="83820"/>
                    <a:pt x="1529080" y="86360"/>
                  </a:cubicBezTo>
                  <a:cubicBezTo>
                    <a:pt x="1540510" y="91440"/>
                    <a:pt x="1565910" y="86360"/>
                    <a:pt x="1588770" y="86360"/>
                  </a:cubicBezTo>
                  <a:cubicBezTo>
                    <a:pt x="1620520" y="86360"/>
                    <a:pt x="1671320" y="87630"/>
                    <a:pt x="1703070" y="87630"/>
                  </a:cubicBezTo>
                  <a:cubicBezTo>
                    <a:pt x="1727200" y="87630"/>
                    <a:pt x="1751330" y="87630"/>
                    <a:pt x="1764030" y="87630"/>
                  </a:cubicBezTo>
                  <a:cubicBezTo>
                    <a:pt x="1770380" y="87630"/>
                    <a:pt x="1775460" y="87630"/>
                    <a:pt x="1778000" y="87630"/>
                  </a:cubicBezTo>
                  <a:cubicBezTo>
                    <a:pt x="1779270" y="87630"/>
                    <a:pt x="1780540" y="87630"/>
                    <a:pt x="1780540" y="87630"/>
                  </a:cubicBezTo>
                  <a:cubicBezTo>
                    <a:pt x="1781810" y="87630"/>
                    <a:pt x="1784350" y="87630"/>
                    <a:pt x="1784350" y="87630"/>
                  </a:cubicBezTo>
                  <a:cubicBezTo>
                    <a:pt x="1784350" y="87630"/>
                    <a:pt x="1785620" y="88900"/>
                    <a:pt x="1786890" y="88900"/>
                  </a:cubicBezTo>
                  <a:cubicBezTo>
                    <a:pt x="1788160" y="88900"/>
                    <a:pt x="1789430" y="90170"/>
                    <a:pt x="1789430" y="90170"/>
                  </a:cubicBezTo>
                  <a:cubicBezTo>
                    <a:pt x="1789430" y="90170"/>
                    <a:pt x="1791970" y="91440"/>
                    <a:pt x="1791970" y="91440"/>
                  </a:cubicBezTo>
                  <a:cubicBezTo>
                    <a:pt x="1793240" y="92710"/>
                    <a:pt x="1794510" y="93980"/>
                    <a:pt x="1794510" y="93980"/>
                  </a:cubicBezTo>
                  <a:cubicBezTo>
                    <a:pt x="1794510" y="93980"/>
                    <a:pt x="1795780" y="95250"/>
                    <a:pt x="1797050" y="96520"/>
                  </a:cubicBezTo>
                  <a:cubicBezTo>
                    <a:pt x="1797050" y="96520"/>
                    <a:pt x="1798320" y="97790"/>
                    <a:pt x="1798320" y="97790"/>
                  </a:cubicBezTo>
                  <a:cubicBezTo>
                    <a:pt x="1798320" y="97790"/>
                    <a:pt x="1799590" y="100330"/>
                    <a:pt x="1800860" y="100330"/>
                  </a:cubicBezTo>
                  <a:cubicBezTo>
                    <a:pt x="1800860" y="101600"/>
                    <a:pt x="1802130" y="104140"/>
                    <a:pt x="1802130" y="104140"/>
                  </a:cubicBezTo>
                  <a:cubicBezTo>
                    <a:pt x="1802130" y="104140"/>
                    <a:pt x="1802130" y="105410"/>
                    <a:pt x="1802130" y="106680"/>
                  </a:cubicBezTo>
                  <a:cubicBezTo>
                    <a:pt x="1802130" y="107950"/>
                    <a:pt x="1803400" y="109220"/>
                    <a:pt x="1803400" y="109220"/>
                  </a:cubicBezTo>
                  <a:cubicBezTo>
                    <a:pt x="1803400" y="109220"/>
                    <a:pt x="1803400" y="111760"/>
                    <a:pt x="1803400" y="113030"/>
                  </a:cubicBezTo>
                  <a:cubicBezTo>
                    <a:pt x="1803400" y="113030"/>
                    <a:pt x="1803400" y="115570"/>
                    <a:pt x="1803400" y="115570"/>
                  </a:cubicBezTo>
                  <a:cubicBezTo>
                    <a:pt x="1803400" y="115570"/>
                    <a:pt x="1802130" y="118110"/>
                    <a:pt x="1802130" y="118110"/>
                  </a:cubicBezTo>
                  <a:cubicBezTo>
                    <a:pt x="1802130" y="119380"/>
                    <a:pt x="1802130" y="121920"/>
                    <a:pt x="1802130" y="121920"/>
                  </a:cubicBezTo>
                  <a:cubicBezTo>
                    <a:pt x="1802130" y="121920"/>
                    <a:pt x="1800860" y="123190"/>
                    <a:pt x="1800860" y="124460"/>
                  </a:cubicBezTo>
                  <a:cubicBezTo>
                    <a:pt x="1799590" y="125730"/>
                    <a:pt x="1798320" y="127000"/>
                    <a:pt x="1798320" y="127000"/>
                  </a:cubicBezTo>
                  <a:cubicBezTo>
                    <a:pt x="1798320" y="127000"/>
                    <a:pt x="1797050" y="128270"/>
                    <a:pt x="1797050" y="129540"/>
                  </a:cubicBezTo>
                  <a:cubicBezTo>
                    <a:pt x="1795780" y="129540"/>
                    <a:pt x="1794510" y="132080"/>
                    <a:pt x="1794510" y="132080"/>
                  </a:cubicBezTo>
                  <a:cubicBezTo>
                    <a:pt x="1794510" y="132080"/>
                    <a:pt x="1793240" y="133350"/>
                    <a:pt x="1791970" y="133350"/>
                  </a:cubicBezTo>
                  <a:cubicBezTo>
                    <a:pt x="1791970" y="133350"/>
                    <a:pt x="1789430" y="134620"/>
                    <a:pt x="1789430" y="134620"/>
                  </a:cubicBezTo>
                  <a:cubicBezTo>
                    <a:pt x="1789430" y="134620"/>
                    <a:pt x="1786890" y="135890"/>
                    <a:pt x="1786890" y="135890"/>
                  </a:cubicBezTo>
                  <a:cubicBezTo>
                    <a:pt x="1786890" y="135890"/>
                    <a:pt x="1785620" y="135890"/>
                    <a:pt x="1785620" y="135890"/>
                  </a:cubicBezTo>
                  <a:cubicBezTo>
                    <a:pt x="1785620" y="137160"/>
                    <a:pt x="1793240" y="138430"/>
                    <a:pt x="1793240" y="138430"/>
                  </a:cubicBezTo>
                  <a:cubicBezTo>
                    <a:pt x="1793240" y="138430"/>
                    <a:pt x="1795780" y="138430"/>
                    <a:pt x="1797050" y="138430"/>
                  </a:cubicBezTo>
                  <a:cubicBezTo>
                    <a:pt x="1798320" y="138430"/>
                    <a:pt x="1799590" y="139700"/>
                    <a:pt x="1799590" y="139700"/>
                  </a:cubicBezTo>
                  <a:cubicBezTo>
                    <a:pt x="1799590" y="139700"/>
                    <a:pt x="1802130" y="139700"/>
                    <a:pt x="1802130" y="139700"/>
                  </a:cubicBezTo>
                  <a:cubicBezTo>
                    <a:pt x="1803400" y="140970"/>
                    <a:pt x="1805940" y="140970"/>
                    <a:pt x="1805940" y="140970"/>
                  </a:cubicBezTo>
                  <a:cubicBezTo>
                    <a:pt x="1805940" y="140970"/>
                    <a:pt x="1807210" y="142240"/>
                    <a:pt x="1808480" y="143510"/>
                  </a:cubicBezTo>
                  <a:cubicBezTo>
                    <a:pt x="1808480" y="143510"/>
                    <a:pt x="1811020" y="144780"/>
                    <a:pt x="1811020" y="144780"/>
                  </a:cubicBezTo>
                  <a:cubicBezTo>
                    <a:pt x="1811020" y="144780"/>
                    <a:pt x="1812290" y="146050"/>
                    <a:pt x="1812290" y="147320"/>
                  </a:cubicBezTo>
                  <a:cubicBezTo>
                    <a:pt x="1813560" y="147320"/>
                    <a:pt x="1814830" y="149860"/>
                    <a:pt x="1814830" y="149860"/>
                  </a:cubicBezTo>
                  <a:cubicBezTo>
                    <a:pt x="1814830" y="149860"/>
                    <a:pt x="1816100" y="151130"/>
                    <a:pt x="1816100" y="152400"/>
                  </a:cubicBezTo>
                  <a:cubicBezTo>
                    <a:pt x="1816100" y="153670"/>
                    <a:pt x="1817370" y="154940"/>
                    <a:pt x="1817370" y="154940"/>
                  </a:cubicBezTo>
                  <a:cubicBezTo>
                    <a:pt x="1818640" y="156210"/>
                    <a:pt x="1844040" y="160020"/>
                    <a:pt x="1845310" y="160020"/>
                  </a:cubicBezTo>
                  <a:cubicBezTo>
                    <a:pt x="1845310" y="160020"/>
                    <a:pt x="1846580" y="160020"/>
                    <a:pt x="1847850" y="160020"/>
                  </a:cubicBezTo>
                  <a:cubicBezTo>
                    <a:pt x="1849120" y="160020"/>
                    <a:pt x="1850390" y="160020"/>
                    <a:pt x="1850390" y="160020"/>
                  </a:cubicBezTo>
                  <a:cubicBezTo>
                    <a:pt x="1850390" y="160020"/>
                    <a:pt x="1852930" y="161290"/>
                    <a:pt x="1854200" y="161290"/>
                  </a:cubicBezTo>
                  <a:cubicBezTo>
                    <a:pt x="1854200" y="161290"/>
                    <a:pt x="1856740" y="162560"/>
                    <a:pt x="1856740" y="162560"/>
                  </a:cubicBezTo>
                  <a:cubicBezTo>
                    <a:pt x="1856740" y="162560"/>
                    <a:pt x="1858010" y="163830"/>
                    <a:pt x="1859280" y="163830"/>
                  </a:cubicBezTo>
                  <a:cubicBezTo>
                    <a:pt x="1860550" y="165100"/>
                    <a:pt x="1861820" y="166370"/>
                    <a:pt x="1861820" y="166370"/>
                  </a:cubicBezTo>
                  <a:cubicBezTo>
                    <a:pt x="1861820" y="166370"/>
                    <a:pt x="1863090" y="167640"/>
                    <a:pt x="1863090" y="168910"/>
                  </a:cubicBezTo>
                  <a:cubicBezTo>
                    <a:pt x="1864360" y="168910"/>
                    <a:pt x="1865630" y="170180"/>
                    <a:pt x="1865630" y="170180"/>
                  </a:cubicBezTo>
                  <a:cubicBezTo>
                    <a:pt x="1865630" y="170180"/>
                    <a:pt x="1865630" y="172720"/>
                    <a:pt x="1866900" y="172720"/>
                  </a:cubicBezTo>
                  <a:cubicBezTo>
                    <a:pt x="1866900" y="172720"/>
                    <a:pt x="1868170" y="171450"/>
                    <a:pt x="1869440" y="171450"/>
                  </a:cubicBezTo>
                  <a:cubicBezTo>
                    <a:pt x="1875790" y="171450"/>
                    <a:pt x="1908810" y="171450"/>
                    <a:pt x="1922780" y="171450"/>
                  </a:cubicBezTo>
                  <a:cubicBezTo>
                    <a:pt x="1932940" y="172720"/>
                    <a:pt x="1938020" y="172720"/>
                    <a:pt x="1948180" y="172720"/>
                  </a:cubicBezTo>
                  <a:cubicBezTo>
                    <a:pt x="1963420" y="171450"/>
                    <a:pt x="1983740" y="163830"/>
                    <a:pt x="2002790" y="161290"/>
                  </a:cubicBezTo>
                  <a:cubicBezTo>
                    <a:pt x="2024380" y="158750"/>
                    <a:pt x="2053590" y="156210"/>
                    <a:pt x="2073910" y="154940"/>
                  </a:cubicBezTo>
                  <a:cubicBezTo>
                    <a:pt x="2089150" y="153670"/>
                    <a:pt x="2108200" y="152400"/>
                    <a:pt x="2114550" y="152400"/>
                  </a:cubicBezTo>
                  <a:cubicBezTo>
                    <a:pt x="2115820" y="152400"/>
                    <a:pt x="2117090" y="152400"/>
                    <a:pt x="2118360" y="152400"/>
                  </a:cubicBezTo>
                  <a:cubicBezTo>
                    <a:pt x="2118360" y="152400"/>
                    <a:pt x="2120900" y="152400"/>
                    <a:pt x="2120900" y="152400"/>
                  </a:cubicBezTo>
                  <a:cubicBezTo>
                    <a:pt x="2120900" y="152400"/>
                    <a:pt x="2122170" y="153670"/>
                    <a:pt x="2123440" y="153670"/>
                  </a:cubicBezTo>
                  <a:cubicBezTo>
                    <a:pt x="2124710" y="153670"/>
                    <a:pt x="2127250" y="154940"/>
                    <a:pt x="2127250" y="154940"/>
                  </a:cubicBezTo>
                  <a:cubicBezTo>
                    <a:pt x="2127250" y="154940"/>
                    <a:pt x="2128520" y="154940"/>
                    <a:pt x="2129790" y="156210"/>
                  </a:cubicBezTo>
                  <a:cubicBezTo>
                    <a:pt x="2129790" y="156210"/>
                    <a:pt x="2132330" y="157480"/>
                    <a:pt x="2132330" y="157480"/>
                  </a:cubicBezTo>
                  <a:cubicBezTo>
                    <a:pt x="2132330" y="157480"/>
                    <a:pt x="2133600" y="158750"/>
                    <a:pt x="2134870" y="160020"/>
                  </a:cubicBezTo>
                  <a:cubicBezTo>
                    <a:pt x="2134870" y="160020"/>
                    <a:pt x="2136140" y="161290"/>
                    <a:pt x="2136140" y="161290"/>
                  </a:cubicBezTo>
                  <a:cubicBezTo>
                    <a:pt x="2136140" y="161290"/>
                    <a:pt x="2137410" y="163830"/>
                    <a:pt x="2138680" y="163830"/>
                  </a:cubicBezTo>
                  <a:cubicBezTo>
                    <a:pt x="2138680" y="165100"/>
                    <a:pt x="2139950" y="166370"/>
                    <a:pt x="2139950" y="166370"/>
                  </a:cubicBezTo>
                  <a:cubicBezTo>
                    <a:pt x="2139950" y="166370"/>
                    <a:pt x="2139950" y="168910"/>
                    <a:pt x="2141220" y="170180"/>
                  </a:cubicBezTo>
                  <a:cubicBezTo>
                    <a:pt x="2141220" y="170180"/>
                    <a:pt x="2141220" y="172720"/>
                    <a:pt x="2141220" y="172720"/>
                  </a:cubicBezTo>
                  <a:cubicBezTo>
                    <a:pt x="2141220" y="172720"/>
                    <a:pt x="2142490" y="175260"/>
                    <a:pt x="2142490" y="175260"/>
                  </a:cubicBezTo>
                  <a:cubicBezTo>
                    <a:pt x="2142490" y="176530"/>
                    <a:pt x="2142490" y="179070"/>
                    <a:pt x="2142490" y="179070"/>
                  </a:cubicBezTo>
                  <a:cubicBezTo>
                    <a:pt x="2142490" y="179070"/>
                    <a:pt x="2142490" y="180340"/>
                    <a:pt x="2142490" y="181610"/>
                  </a:cubicBezTo>
                  <a:cubicBezTo>
                    <a:pt x="2141220" y="182880"/>
                    <a:pt x="2141220" y="184150"/>
                    <a:pt x="2141220" y="185420"/>
                  </a:cubicBezTo>
                  <a:cubicBezTo>
                    <a:pt x="2141220" y="185420"/>
                    <a:pt x="2141220" y="186690"/>
                    <a:pt x="2139950" y="187960"/>
                  </a:cubicBezTo>
                  <a:cubicBezTo>
                    <a:pt x="2139950" y="187960"/>
                    <a:pt x="2138680" y="190500"/>
                    <a:pt x="2138680" y="190500"/>
                  </a:cubicBezTo>
                  <a:cubicBezTo>
                    <a:pt x="2138680" y="190500"/>
                    <a:pt x="2137410" y="191770"/>
                    <a:pt x="2137410" y="193040"/>
                  </a:cubicBezTo>
                  <a:cubicBezTo>
                    <a:pt x="2136140" y="194310"/>
                    <a:pt x="2134870" y="195580"/>
                    <a:pt x="2134870" y="195580"/>
                  </a:cubicBezTo>
                  <a:cubicBezTo>
                    <a:pt x="2134870" y="195580"/>
                    <a:pt x="2133600" y="196850"/>
                    <a:pt x="2133600" y="196850"/>
                  </a:cubicBezTo>
                  <a:cubicBezTo>
                    <a:pt x="2132330" y="198120"/>
                    <a:pt x="2131060" y="199390"/>
                    <a:pt x="2131060" y="199390"/>
                  </a:cubicBezTo>
                  <a:cubicBezTo>
                    <a:pt x="2131060" y="199390"/>
                    <a:pt x="2128520" y="200660"/>
                    <a:pt x="2128520" y="200660"/>
                  </a:cubicBezTo>
                  <a:cubicBezTo>
                    <a:pt x="2127250" y="200660"/>
                    <a:pt x="2124710" y="201930"/>
                    <a:pt x="2124710" y="201930"/>
                  </a:cubicBezTo>
                  <a:cubicBezTo>
                    <a:pt x="2124710" y="201930"/>
                    <a:pt x="2123440" y="201930"/>
                    <a:pt x="2122170" y="203200"/>
                  </a:cubicBezTo>
                  <a:cubicBezTo>
                    <a:pt x="2120900" y="203200"/>
                    <a:pt x="2119630" y="203200"/>
                    <a:pt x="2119630" y="203200"/>
                  </a:cubicBezTo>
                  <a:cubicBezTo>
                    <a:pt x="2119630" y="203200"/>
                    <a:pt x="2092960" y="210820"/>
                    <a:pt x="2077720" y="213360"/>
                  </a:cubicBezTo>
                  <a:cubicBezTo>
                    <a:pt x="2059940" y="215900"/>
                    <a:pt x="2032000" y="217170"/>
                    <a:pt x="2020570" y="218440"/>
                  </a:cubicBezTo>
                  <a:cubicBezTo>
                    <a:pt x="2014220" y="219710"/>
                    <a:pt x="2010410" y="219710"/>
                    <a:pt x="2007870" y="220980"/>
                  </a:cubicBezTo>
                  <a:cubicBezTo>
                    <a:pt x="2006600" y="220980"/>
                    <a:pt x="2005330" y="222250"/>
                    <a:pt x="2005330" y="222250"/>
                  </a:cubicBezTo>
                  <a:cubicBezTo>
                    <a:pt x="2005330" y="222250"/>
                    <a:pt x="2004060" y="223520"/>
                    <a:pt x="2002790" y="223520"/>
                  </a:cubicBezTo>
                  <a:cubicBezTo>
                    <a:pt x="2001520" y="223520"/>
                    <a:pt x="2000250" y="223520"/>
                    <a:pt x="2000250" y="223520"/>
                  </a:cubicBezTo>
                  <a:cubicBezTo>
                    <a:pt x="1998980" y="224790"/>
                    <a:pt x="1997710" y="226060"/>
                    <a:pt x="1995170" y="226060"/>
                  </a:cubicBezTo>
                  <a:cubicBezTo>
                    <a:pt x="1990090" y="228600"/>
                    <a:pt x="1968500" y="229870"/>
                    <a:pt x="1958340" y="231140"/>
                  </a:cubicBezTo>
                  <a:cubicBezTo>
                    <a:pt x="1950720" y="233680"/>
                    <a:pt x="1946910" y="233680"/>
                    <a:pt x="1938020" y="236220"/>
                  </a:cubicBezTo>
                  <a:cubicBezTo>
                    <a:pt x="1922780" y="238760"/>
                    <a:pt x="1896110" y="246380"/>
                    <a:pt x="1873250" y="250190"/>
                  </a:cubicBezTo>
                  <a:cubicBezTo>
                    <a:pt x="1846580" y="255270"/>
                    <a:pt x="1814830" y="255270"/>
                    <a:pt x="1788160" y="259080"/>
                  </a:cubicBezTo>
                  <a:cubicBezTo>
                    <a:pt x="1764030" y="262890"/>
                    <a:pt x="1739900" y="270510"/>
                    <a:pt x="1719580" y="274320"/>
                  </a:cubicBezTo>
                  <a:cubicBezTo>
                    <a:pt x="1701800" y="276860"/>
                    <a:pt x="1676400" y="274320"/>
                    <a:pt x="1672590" y="278130"/>
                  </a:cubicBezTo>
                  <a:cubicBezTo>
                    <a:pt x="1671320" y="279400"/>
                    <a:pt x="1671320" y="279400"/>
                    <a:pt x="1671320" y="280670"/>
                  </a:cubicBezTo>
                  <a:cubicBezTo>
                    <a:pt x="1670050" y="281940"/>
                    <a:pt x="1670050" y="283210"/>
                    <a:pt x="1670050" y="283210"/>
                  </a:cubicBezTo>
                  <a:cubicBezTo>
                    <a:pt x="1668780" y="283210"/>
                    <a:pt x="1668780" y="285750"/>
                    <a:pt x="1667510" y="285750"/>
                  </a:cubicBezTo>
                  <a:cubicBezTo>
                    <a:pt x="1667510" y="287020"/>
                    <a:pt x="1666240" y="288290"/>
                    <a:pt x="1666240" y="288290"/>
                  </a:cubicBezTo>
                  <a:cubicBezTo>
                    <a:pt x="1664970" y="288290"/>
                    <a:pt x="1663700" y="289560"/>
                    <a:pt x="1663700" y="290830"/>
                  </a:cubicBezTo>
                  <a:cubicBezTo>
                    <a:pt x="1662430" y="290830"/>
                    <a:pt x="1661160" y="292100"/>
                    <a:pt x="1661160" y="292100"/>
                  </a:cubicBezTo>
                  <a:cubicBezTo>
                    <a:pt x="1661160" y="292100"/>
                    <a:pt x="1658620" y="293370"/>
                    <a:pt x="1657350" y="293370"/>
                  </a:cubicBezTo>
                  <a:cubicBezTo>
                    <a:pt x="1657350" y="293370"/>
                    <a:pt x="1654810" y="294640"/>
                    <a:pt x="1654810" y="294640"/>
                  </a:cubicBezTo>
                  <a:cubicBezTo>
                    <a:pt x="1654810" y="294640"/>
                    <a:pt x="1653540" y="294640"/>
                    <a:pt x="1652270" y="294640"/>
                  </a:cubicBezTo>
                  <a:cubicBezTo>
                    <a:pt x="1651000" y="294640"/>
                    <a:pt x="1651000" y="294640"/>
                    <a:pt x="1649730" y="295910"/>
                  </a:cubicBezTo>
                  <a:cubicBezTo>
                    <a:pt x="1645920" y="297180"/>
                    <a:pt x="1640840" y="304800"/>
                    <a:pt x="1633220" y="307340"/>
                  </a:cubicBezTo>
                  <a:cubicBezTo>
                    <a:pt x="1621790" y="312420"/>
                    <a:pt x="1605280" y="309880"/>
                    <a:pt x="1588770" y="311150"/>
                  </a:cubicBezTo>
                  <a:cubicBezTo>
                    <a:pt x="1567180" y="312420"/>
                    <a:pt x="1543050" y="313690"/>
                    <a:pt x="1517650" y="316230"/>
                  </a:cubicBezTo>
                  <a:cubicBezTo>
                    <a:pt x="1490980" y="318770"/>
                    <a:pt x="1459230" y="326390"/>
                    <a:pt x="1430020" y="327660"/>
                  </a:cubicBezTo>
                  <a:cubicBezTo>
                    <a:pt x="1403350" y="330200"/>
                    <a:pt x="1357630" y="326390"/>
                    <a:pt x="1350010" y="327660"/>
                  </a:cubicBezTo>
                  <a:cubicBezTo>
                    <a:pt x="1348740" y="328930"/>
                    <a:pt x="1347470" y="330200"/>
                    <a:pt x="1347470" y="330200"/>
                  </a:cubicBezTo>
                  <a:cubicBezTo>
                    <a:pt x="1347470" y="330200"/>
                    <a:pt x="1346200" y="330200"/>
                    <a:pt x="1344930" y="330200"/>
                  </a:cubicBezTo>
                  <a:cubicBezTo>
                    <a:pt x="1343660" y="331470"/>
                    <a:pt x="1343660" y="331470"/>
                    <a:pt x="1342390" y="331470"/>
                  </a:cubicBezTo>
                  <a:cubicBezTo>
                    <a:pt x="1339850" y="332740"/>
                    <a:pt x="1336040" y="335280"/>
                    <a:pt x="1330960" y="337820"/>
                  </a:cubicBezTo>
                  <a:cubicBezTo>
                    <a:pt x="1318260" y="342900"/>
                    <a:pt x="1291590" y="349250"/>
                    <a:pt x="1270000" y="353060"/>
                  </a:cubicBezTo>
                  <a:cubicBezTo>
                    <a:pt x="1247140" y="356870"/>
                    <a:pt x="1223010" y="355600"/>
                    <a:pt x="1197610" y="358140"/>
                  </a:cubicBezTo>
                  <a:cubicBezTo>
                    <a:pt x="1169670" y="360680"/>
                    <a:pt x="1136650" y="368300"/>
                    <a:pt x="1106170" y="369570"/>
                  </a:cubicBezTo>
                  <a:cubicBezTo>
                    <a:pt x="1075690" y="372110"/>
                    <a:pt x="1045210" y="369570"/>
                    <a:pt x="1012190" y="369570"/>
                  </a:cubicBezTo>
                  <a:cubicBezTo>
                    <a:pt x="979170" y="369570"/>
                    <a:pt x="939800" y="369570"/>
                    <a:pt x="906780" y="368300"/>
                  </a:cubicBezTo>
                  <a:cubicBezTo>
                    <a:pt x="878840" y="368300"/>
                    <a:pt x="848360" y="368300"/>
                    <a:pt x="828040" y="365760"/>
                  </a:cubicBezTo>
                  <a:cubicBezTo>
                    <a:pt x="816610" y="364490"/>
                    <a:pt x="798830" y="360680"/>
                    <a:pt x="798830" y="360680"/>
                  </a:cubicBezTo>
                  <a:cubicBezTo>
                    <a:pt x="798830" y="360680"/>
                    <a:pt x="797560" y="360680"/>
                    <a:pt x="796290" y="360680"/>
                  </a:cubicBezTo>
                  <a:cubicBezTo>
                    <a:pt x="795020" y="360680"/>
                    <a:pt x="792480" y="360680"/>
                    <a:pt x="792480" y="360680"/>
                  </a:cubicBezTo>
                  <a:cubicBezTo>
                    <a:pt x="792480" y="360680"/>
                    <a:pt x="791210" y="359410"/>
                    <a:pt x="789940" y="359410"/>
                  </a:cubicBezTo>
                  <a:cubicBezTo>
                    <a:pt x="788670" y="359410"/>
                    <a:pt x="787400" y="358140"/>
                    <a:pt x="787400" y="358140"/>
                  </a:cubicBezTo>
                  <a:cubicBezTo>
                    <a:pt x="787400" y="358140"/>
                    <a:pt x="784860" y="358140"/>
                    <a:pt x="784860" y="356870"/>
                  </a:cubicBezTo>
                  <a:cubicBezTo>
                    <a:pt x="783590" y="356870"/>
                    <a:pt x="782320" y="355600"/>
                    <a:pt x="782320" y="355600"/>
                  </a:cubicBezTo>
                  <a:cubicBezTo>
                    <a:pt x="782320" y="355600"/>
                    <a:pt x="779780" y="354330"/>
                    <a:pt x="779780" y="353060"/>
                  </a:cubicBezTo>
                  <a:cubicBezTo>
                    <a:pt x="778510" y="353060"/>
                    <a:pt x="777240" y="351790"/>
                    <a:pt x="777240" y="351790"/>
                  </a:cubicBezTo>
                  <a:cubicBezTo>
                    <a:pt x="777240" y="351790"/>
                    <a:pt x="777240" y="349250"/>
                    <a:pt x="775970" y="349250"/>
                  </a:cubicBezTo>
                  <a:cubicBezTo>
                    <a:pt x="769620" y="345440"/>
                    <a:pt x="717550" y="349250"/>
                    <a:pt x="688340" y="347980"/>
                  </a:cubicBezTo>
                  <a:cubicBezTo>
                    <a:pt x="659130" y="347980"/>
                    <a:pt x="627380" y="347980"/>
                    <a:pt x="600710" y="346710"/>
                  </a:cubicBezTo>
                  <a:cubicBezTo>
                    <a:pt x="579120" y="346710"/>
                    <a:pt x="552450" y="353060"/>
                    <a:pt x="539750" y="344170"/>
                  </a:cubicBezTo>
                  <a:cubicBezTo>
                    <a:pt x="529590" y="336550"/>
                    <a:pt x="532130" y="311150"/>
                    <a:pt x="524510" y="306070"/>
                  </a:cubicBezTo>
                  <a:cubicBezTo>
                    <a:pt x="519430" y="302260"/>
                    <a:pt x="514350" y="306070"/>
                    <a:pt x="506730" y="306070"/>
                  </a:cubicBezTo>
                  <a:cubicBezTo>
                    <a:pt x="492760" y="304800"/>
                    <a:pt x="447040" y="298450"/>
                    <a:pt x="447040" y="298450"/>
                  </a:cubicBezTo>
                  <a:cubicBezTo>
                    <a:pt x="447040" y="298450"/>
                    <a:pt x="444500" y="298450"/>
                    <a:pt x="443230" y="297180"/>
                  </a:cubicBezTo>
                  <a:cubicBezTo>
                    <a:pt x="441960" y="297180"/>
                    <a:pt x="440690" y="297180"/>
                    <a:pt x="440690" y="297180"/>
                  </a:cubicBezTo>
                  <a:cubicBezTo>
                    <a:pt x="440690" y="297180"/>
                    <a:pt x="438150" y="297180"/>
                    <a:pt x="438150" y="295910"/>
                  </a:cubicBezTo>
                  <a:cubicBezTo>
                    <a:pt x="436880" y="295910"/>
                    <a:pt x="434340" y="294640"/>
                    <a:pt x="434340" y="294640"/>
                  </a:cubicBezTo>
                  <a:cubicBezTo>
                    <a:pt x="434340" y="294640"/>
                    <a:pt x="433070" y="294640"/>
                    <a:pt x="431800" y="293370"/>
                  </a:cubicBezTo>
                  <a:cubicBezTo>
                    <a:pt x="431800" y="293370"/>
                    <a:pt x="429260" y="292100"/>
                    <a:pt x="429260" y="292100"/>
                  </a:cubicBezTo>
                  <a:cubicBezTo>
                    <a:pt x="429260" y="292100"/>
                    <a:pt x="427990" y="289560"/>
                    <a:pt x="427990" y="289560"/>
                  </a:cubicBezTo>
                  <a:cubicBezTo>
                    <a:pt x="426720" y="288290"/>
                    <a:pt x="425450" y="287020"/>
                    <a:pt x="425450" y="287020"/>
                  </a:cubicBezTo>
                  <a:cubicBezTo>
                    <a:pt x="425450" y="287020"/>
                    <a:pt x="424180" y="285750"/>
                    <a:pt x="424180" y="284480"/>
                  </a:cubicBezTo>
                  <a:cubicBezTo>
                    <a:pt x="424180" y="283210"/>
                    <a:pt x="422910" y="281940"/>
                    <a:pt x="422910" y="281940"/>
                  </a:cubicBezTo>
                  <a:cubicBezTo>
                    <a:pt x="422910" y="281940"/>
                    <a:pt x="422910" y="279400"/>
                    <a:pt x="421640" y="278130"/>
                  </a:cubicBezTo>
                  <a:cubicBezTo>
                    <a:pt x="421640" y="278130"/>
                    <a:pt x="421640" y="275590"/>
                    <a:pt x="421640" y="275590"/>
                  </a:cubicBezTo>
                  <a:cubicBezTo>
                    <a:pt x="421640" y="275590"/>
                    <a:pt x="421640" y="273050"/>
                    <a:pt x="421640" y="273050"/>
                  </a:cubicBezTo>
                  <a:cubicBezTo>
                    <a:pt x="421640" y="271780"/>
                    <a:pt x="421640" y="269240"/>
                    <a:pt x="421640" y="269240"/>
                  </a:cubicBezTo>
                  <a:cubicBezTo>
                    <a:pt x="421640" y="269240"/>
                    <a:pt x="421640" y="267970"/>
                    <a:pt x="421640" y="266700"/>
                  </a:cubicBezTo>
                  <a:cubicBezTo>
                    <a:pt x="422910" y="265430"/>
                    <a:pt x="422910" y="265430"/>
                    <a:pt x="422910" y="265430"/>
                  </a:cubicBezTo>
                  <a:cubicBezTo>
                    <a:pt x="420370" y="262890"/>
                    <a:pt x="374650" y="274320"/>
                    <a:pt x="349250" y="276860"/>
                  </a:cubicBezTo>
                  <a:cubicBezTo>
                    <a:pt x="322580" y="279400"/>
                    <a:pt x="293370" y="280670"/>
                    <a:pt x="265430" y="281940"/>
                  </a:cubicBezTo>
                  <a:cubicBezTo>
                    <a:pt x="237490" y="283210"/>
                    <a:pt x="205740" y="280670"/>
                    <a:pt x="180340" y="284480"/>
                  </a:cubicBezTo>
                  <a:cubicBezTo>
                    <a:pt x="160020" y="287020"/>
                    <a:pt x="143510" y="293370"/>
                    <a:pt x="125730" y="297180"/>
                  </a:cubicBezTo>
                  <a:cubicBezTo>
                    <a:pt x="107950" y="299720"/>
                    <a:pt x="90170" y="300990"/>
                    <a:pt x="73660" y="302260"/>
                  </a:cubicBezTo>
                  <a:cubicBezTo>
                    <a:pt x="58420" y="303530"/>
                    <a:pt x="34290" y="304800"/>
                    <a:pt x="27940" y="304800"/>
                  </a:cubicBezTo>
                  <a:cubicBezTo>
                    <a:pt x="26670" y="304800"/>
                    <a:pt x="25400" y="304800"/>
                    <a:pt x="25400" y="304800"/>
                  </a:cubicBezTo>
                  <a:cubicBezTo>
                    <a:pt x="24130" y="304800"/>
                    <a:pt x="21590" y="304800"/>
                    <a:pt x="21590" y="304800"/>
                  </a:cubicBezTo>
                  <a:cubicBezTo>
                    <a:pt x="21590" y="304800"/>
                    <a:pt x="20320" y="304800"/>
                    <a:pt x="19050" y="304800"/>
                  </a:cubicBezTo>
                  <a:cubicBezTo>
                    <a:pt x="17780" y="303530"/>
                    <a:pt x="16510" y="303530"/>
                    <a:pt x="16510" y="303530"/>
                  </a:cubicBezTo>
                  <a:cubicBezTo>
                    <a:pt x="16510" y="303530"/>
                    <a:pt x="13970" y="302260"/>
                    <a:pt x="12700" y="302260"/>
                  </a:cubicBezTo>
                  <a:cubicBezTo>
                    <a:pt x="12700" y="302260"/>
                    <a:pt x="10160" y="300990"/>
                    <a:pt x="10160" y="300990"/>
                  </a:cubicBezTo>
                  <a:cubicBezTo>
                    <a:pt x="10160" y="300990"/>
                    <a:pt x="8890" y="299720"/>
                    <a:pt x="8890" y="298450"/>
                  </a:cubicBezTo>
                  <a:cubicBezTo>
                    <a:pt x="7620" y="298450"/>
                    <a:pt x="6350" y="297180"/>
                    <a:pt x="6350" y="297180"/>
                  </a:cubicBezTo>
                  <a:cubicBezTo>
                    <a:pt x="6350" y="297180"/>
                    <a:pt x="5080" y="294640"/>
                    <a:pt x="3810" y="294640"/>
                  </a:cubicBezTo>
                  <a:cubicBezTo>
                    <a:pt x="3810" y="293370"/>
                    <a:pt x="2540" y="292100"/>
                    <a:pt x="2540" y="292100"/>
                  </a:cubicBezTo>
                  <a:cubicBezTo>
                    <a:pt x="2540" y="292100"/>
                    <a:pt x="2540" y="289560"/>
                    <a:pt x="1270" y="288290"/>
                  </a:cubicBezTo>
                  <a:cubicBezTo>
                    <a:pt x="1270" y="288290"/>
                    <a:pt x="0" y="285750"/>
                    <a:pt x="0" y="285750"/>
                  </a:cubicBezTo>
                  <a:cubicBezTo>
                    <a:pt x="0" y="285750"/>
                    <a:pt x="0" y="283210"/>
                    <a:pt x="0" y="283210"/>
                  </a:cubicBezTo>
                  <a:cubicBezTo>
                    <a:pt x="0" y="281940"/>
                    <a:pt x="0" y="279400"/>
                    <a:pt x="0" y="279400"/>
                  </a:cubicBezTo>
                  <a:moveTo>
                    <a:pt x="135890" y="242570"/>
                  </a:moveTo>
                  <a:cubicBezTo>
                    <a:pt x="198120" y="231140"/>
                    <a:pt x="232410" y="240030"/>
                    <a:pt x="238760" y="232410"/>
                  </a:cubicBezTo>
                  <a:cubicBezTo>
                    <a:pt x="242570" y="227330"/>
                    <a:pt x="238760" y="212090"/>
                    <a:pt x="234950" y="209550"/>
                  </a:cubicBezTo>
                  <a:cubicBezTo>
                    <a:pt x="228600" y="205740"/>
                    <a:pt x="214630" y="214630"/>
                    <a:pt x="201930" y="218440"/>
                  </a:cubicBezTo>
                  <a:cubicBezTo>
                    <a:pt x="184150" y="224790"/>
                    <a:pt x="142240" y="240030"/>
                    <a:pt x="137160" y="242570"/>
                  </a:cubicBezTo>
                  <a:cubicBezTo>
                    <a:pt x="137160" y="242570"/>
                    <a:pt x="135890" y="242570"/>
                    <a:pt x="135890" y="242570"/>
                  </a:cubicBezTo>
                  <a:moveTo>
                    <a:pt x="594360" y="209550"/>
                  </a:moveTo>
                  <a:cubicBezTo>
                    <a:pt x="599440" y="214630"/>
                    <a:pt x="599440" y="214630"/>
                    <a:pt x="599440" y="214630"/>
                  </a:cubicBezTo>
                  <a:cubicBezTo>
                    <a:pt x="601980" y="214630"/>
                    <a:pt x="613410" y="214630"/>
                    <a:pt x="614680" y="214630"/>
                  </a:cubicBezTo>
                  <a:cubicBezTo>
                    <a:pt x="614680" y="213360"/>
                    <a:pt x="613410" y="212090"/>
                    <a:pt x="613410" y="212090"/>
                  </a:cubicBezTo>
                  <a:cubicBezTo>
                    <a:pt x="613410" y="212090"/>
                    <a:pt x="613410" y="210820"/>
                    <a:pt x="613410" y="209550"/>
                  </a:cubicBezTo>
                  <a:cubicBezTo>
                    <a:pt x="613410" y="208280"/>
                    <a:pt x="613410" y="207010"/>
                    <a:pt x="613410" y="207010"/>
                  </a:cubicBezTo>
                  <a:cubicBezTo>
                    <a:pt x="613410" y="207010"/>
                    <a:pt x="614680" y="204470"/>
                    <a:pt x="614680" y="203200"/>
                  </a:cubicBezTo>
                  <a:cubicBezTo>
                    <a:pt x="614680" y="203200"/>
                    <a:pt x="614680" y="200660"/>
                    <a:pt x="614680" y="200660"/>
                  </a:cubicBezTo>
                  <a:cubicBezTo>
                    <a:pt x="614680" y="200660"/>
                    <a:pt x="615950" y="199390"/>
                    <a:pt x="615950" y="199390"/>
                  </a:cubicBezTo>
                  <a:cubicBezTo>
                    <a:pt x="615950" y="198120"/>
                    <a:pt x="614680" y="198120"/>
                    <a:pt x="613410" y="199390"/>
                  </a:cubicBezTo>
                  <a:cubicBezTo>
                    <a:pt x="612140" y="199390"/>
                    <a:pt x="607060" y="201930"/>
                    <a:pt x="603250" y="204470"/>
                  </a:cubicBezTo>
                  <a:cubicBezTo>
                    <a:pt x="600710" y="205740"/>
                    <a:pt x="594360" y="209550"/>
                    <a:pt x="594360" y="209550"/>
                  </a:cubicBezTo>
                  <a:moveTo>
                    <a:pt x="1409700" y="74930"/>
                  </a:moveTo>
                  <a:cubicBezTo>
                    <a:pt x="1437640" y="77470"/>
                    <a:pt x="1449070" y="74930"/>
                    <a:pt x="1449070" y="74930"/>
                  </a:cubicBezTo>
                  <a:cubicBezTo>
                    <a:pt x="1449070" y="73660"/>
                    <a:pt x="1409700" y="74930"/>
                    <a:pt x="1409700" y="74930"/>
                  </a:cubicBezTo>
                </a:path>
              </a:pathLst>
            </a:custGeom>
            <a:solidFill>
              <a:srgbClr val="FFFFFF"/>
            </a:solidFill>
            <a:ln cap="sq">
              <a:noFill/>
              <a:prstDash val="solid"/>
              <a:miter/>
            </a:ln>
          </p:spPr>
        </p:sp>
      </p:grpSp>
      <p:sp>
        <p:nvSpPr>
          <p:cNvPr name="TextBox 13" id="13"/>
          <p:cNvSpPr txBox="true"/>
          <p:nvPr/>
        </p:nvSpPr>
        <p:spPr>
          <a:xfrm rot="0">
            <a:off x="405116" y="3649944"/>
            <a:ext cx="1247168" cy="232483"/>
          </a:xfrm>
          <a:prstGeom prst="rect">
            <a:avLst/>
          </a:prstGeom>
        </p:spPr>
        <p:txBody>
          <a:bodyPr anchor="t" rtlCol="false" tIns="0" lIns="0" bIns="0" rIns="0">
            <a:spAutoFit/>
          </a:bodyPr>
          <a:lstStyle/>
          <a:p>
            <a:pPr algn="ctr">
              <a:lnSpc>
                <a:spcPts val="1885"/>
              </a:lnSpc>
              <a:spcBef>
                <a:spcPct val="0"/>
              </a:spcBef>
            </a:pPr>
            <a:r>
              <a:rPr lang="en-US" sz="1347">
                <a:solidFill>
                  <a:srgbClr val="000000"/>
                </a:solidFill>
                <a:latin typeface="Roboto"/>
                <a:ea typeface="Roboto"/>
                <a:cs typeface="Roboto"/>
                <a:sym typeface="Roboto"/>
              </a:rPr>
              <a:t>SD Idioma</a:t>
            </a:r>
          </a:p>
        </p:txBody>
      </p:sp>
    </p:spTree>
  </p:cSld>
  <p:clrMapOvr>
    <a:masterClrMapping/>
  </p:clrMapOvr>
  <p:transition spd="fast">
    <p:fade/>
  </p:transition>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0966" y="5305424"/>
            <a:ext cx="673024" cy="488784"/>
          </a:xfrm>
          <a:custGeom>
            <a:avLst/>
            <a:gdLst/>
            <a:ahLst/>
            <a:cxnLst/>
            <a:rect r="r" b="b" t="t" l="l"/>
            <a:pathLst>
              <a:path h="488784" w="673024">
                <a:moveTo>
                  <a:pt x="0" y="0"/>
                </a:moveTo>
                <a:lnTo>
                  <a:pt x="673024" y="0"/>
                </a:lnTo>
                <a:lnTo>
                  <a:pt x="673024" y="488784"/>
                </a:lnTo>
                <a:lnTo>
                  <a:pt x="0" y="488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37550" y="5256811"/>
            <a:ext cx="673024" cy="611610"/>
          </a:xfrm>
          <a:custGeom>
            <a:avLst/>
            <a:gdLst/>
            <a:ahLst/>
            <a:cxnLst/>
            <a:rect r="r" b="b" t="t" l="l"/>
            <a:pathLst>
              <a:path h="611610" w="673024">
                <a:moveTo>
                  <a:pt x="0" y="0"/>
                </a:moveTo>
                <a:lnTo>
                  <a:pt x="673024" y="0"/>
                </a:lnTo>
                <a:lnTo>
                  <a:pt x="673024" y="611610"/>
                </a:lnTo>
                <a:lnTo>
                  <a:pt x="0" y="611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06906" y="5256811"/>
            <a:ext cx="653643" cy="653643"/>
          </a:xfrm>
          <a:custGeom>
            <a:avLst/>
            <a:gdLst/>
            <a:ahLst/>
            <a:cxnLst/>
            <a:rect r="r" b="b" t="t" l="l"/>
            <a:pathLst>
              <a:path h="653643" w="653643">
                <a:moveTo>
                  <a:pt x="0" y="0"/>
                </a:moveTo>
                <a:lnTo>
                  <a:pt x="653643" y="0"/>
                </a:lnTo>
                <a:lnTo>
                  <a:pt x="653643" y="653643"/>
                </a:lnTo>
                <a:lnTo>
                  <a:pt x="0" y="653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220122" y="-1486471"/>
            <a:ext cx="7315200" cy="2157984"/>
          </a:xfrm>
          <a:custGeom>
            <a:avLst/>
            <a:gdLst/>
            <a:ahLst/>
            <a:cxnLst/>
            <a:rect r="r" b="b" t="t" l="l"/>
            <a:pathLst>
              <a:path h="2157984" w="7315200">
                <a:moveTo>
                  <a:pt x="0" y="0"/>
                </a:moveTo>
                <a:lnTo>
                  <a:pt x="7315200" y="0"/>
                </a:lnTo>
                <a:lnTo>
                  <a:pt x="7315200" y="2157984"/>
                </a:lnTo>
                <a:lnTo>
                  <a:pt x="0" y="2157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2700000">
            <a:off x="17450167" y="516086"/>
            <a:ext cx="310853" cy="310853"/>
          </a:xfrm>
          <a:custGeom>
            <a:avLst/>
            <a:gdLst/>
            <a:ahLst/>
            <a:cxnLst/>
            <a:rect r="r" b="b" t="t" l="l"/>
            <a:pathLst>
              <a:path h="310853" w="310853">
                <a:moveTo>
                  <a:pt x="0" y="0"/>
                </a:moveTo>
                <a:lnTo>
                  <a:pt x="310853" y="0"/>
                </a:lnTo>
                <a:lnTo>
                  <a:pt x="310853" y="310853"/>
                </a:lnTo>
                <a:lnTo>
                  <a:pt x="0" y="3108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5400000">
            <a:off x="15100518" y="4436034"/>
            <a:ext cx="4395388" cy="6584851"/>
          </a:xfrm>
          <a:custGeom>
            <a:avLst/>
            <a:gdLst/>
            <a:ahLst/>
            <a:cxnLst/>
            <a:rect r="r" b="b" t="t" l="l"/>
            <a:pathLst>
              <a:path h="6584851" w="4395388">
                <a:moveTo>
                  <a:pt x="0" y="0"/>
                </a:moveTo>
                <a:lnTo>
                  <a:pt x="4395388" y="0"/>
                </a:lnTo>
                <a:lnTo>
                  <a:pt x="4395388" y="6584851"/>
                </a:lnTo>
                <a:lnTo>
                  <a:pt x="0" y="65848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0" y="6673879"/>
            <a:ext cx="18471578" cy="3613121"/>
            <a:chOff x="0" y="0"/>
            <a:chExt cx="24628771" cy="4817495"/>
          </a:xfrm>
        </p:grpSpPr>
        <p:pic>
          <p:nvPicPr>
            <p:cNvPr name="Picture 10" id="10"/>
            <p:cNvPicPr>
              <a:picLocks noChangeAspect="true"/>
            </p:cNvPicPr>
            <p:nvPr/>
          </p:nvPicPr>
          <p:blipFill>
            <a:blip r:embed="rId16"/>
            <a:srcRect l="0" t="25318" r="0" b="25318"/>
            <a:stretch>
              <a:fillRect/>
            </a:stretch>
          </p:blipFill>
          <p:spPr>
            <a:xfrm flipH="false" flipV="false">
              <a:off x="0" y="0"/>
              <a:ext cx="24628771" cy="4817495"/>
            </a:xfrm>
            <a:prstGeom prst="rect">
              <a:avLst/>
            </a:prstGeom>
          </p:spPr>
        </p:pic>
      </p:grpSp>
      <p:sp>
        <p:nvSpPr>
          <p:cNvPr name="Freeform 11" id="11"/>
          <p:cNvSpPr/>
          <p:nvPr/>
        </p:nvSpPr>
        <p:spPr>
          <a:xfrm flipH="false" flipV="false" rot="0">
            <a:off x="14005787" y="6627397"/>
            <a:ext cx="10635677" cy="39884"/>
          </a:xfrm>
          <a:custGeom>
            <a:avLst/>
            <a:gdLst/>
            <a:ahLst/>
            <a:cxnLst/>
            <a:rect r="r" b="b" t="t" l="l"/>
            <a:pathLst>
              <a:path h="39884" w="10635677">
                <a:moveTo>
                  <a:pt x="0" y="0"/>
                </a:moveTo>
                <a:lnTo>
                  <a:pt x="10635676" y="0"/>
                </a:lnTo>
                <a:lnTo>
                  <a:pt x="10635676" y="39884"/>
                </a:lnTo>
                <a:lnTo>
                  <a:pt x="0" y="398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7268" y="1028700"/>
            <a:ext cx="1806083" cy="1873900"/>
          </a:xfrm>
          <a:custGeom>
            <a:avLst/>
            <a:gdLst/>
            <a:ahLst/>
            <a:cxnLst/>
            <a:rect r="r" b="b" t="t" l="l"/>
            <a:pathLst>
              <a:path h="1873900" w="1806083">
                <a:moveTo>
                  <a:pt x="0" y="0"/>
                </a:moveTo>
                <a:lnTo>
                  <a:pt x="1806083" y="0"/>
                </a:lnTo>
                <a:lnTo>
                  <a:pt x="1806083" y="1873900"/>
                </a:lnTo>
                <a:lnTo>
                  <a:pt x="0" y="1873900"/>
                </a:lnTo>
                <a:lnTo>
                  <a:pt x="0" y="0"/>
                </a:lnTo>
                <a:close/>
              </a:path>
            </a:pathLst>
          </a:custGeom>
          <a:blipFill>
            <a:blip r:embed="rId19"/>
            <a:stretch>
              <a:fillRect l="0" t="0" r="0" b="0"/>
            </a:stretch>
          </a:blipFill>
        </p:spPr>
      </p:sp>
      <p:sp>
        <p:nvSpPr>
          <p:cNvPr name="TextBox 13" id="13"/>
          <p:cNvSpPr txBox="true"/>
          <p:nvPr/>
        </p:nvSpPr>
        <p:spPr>
          <a:xfrm rot="0">
            <a:off x="3511952" y="1104900"/>
            <a:ext cx="6681874" cy="1955127"/>
          </a:xfrm>
          <a:prstGeom prst="rect">
            <a:avLst/>
          </a:prstGeom>
        </p:spPr>
        <p:txBody>
          <a:bodyPr anchor="t" rtlCol="false" tIns="0" lIns="0" bIns="0" rIns="0">
            <a:spAutoFit/>
          </a:bodyPr>
          <a:lstStyle/>
          <a:p>
            <a:pPr algn="l">
              <a:lnSpc>
                <a:spcPts val="7602"/>
              </a:lnSpc>
            </a:pPr>
            <a:r>
              <a:rPr lang="en-US" sz="7039" b="true">
                <a:solidFill>
                  <a:srgbClr val="000000"/>
                </a:solidFill>
                <a:latin typeface="Open Sans Bold Bold"/>
                <a:ea typeface="Open Sans Bold Bold"/>
                <a:cs typeface="Open Sans Bold Bold"/>
                <a:sym typeface="Open Sans Bold Bold"/>
              </a:rPr>
              <a:t>HORA DAS DÚVIDAS</a:t>
            </a:r>
          </a:p>
        </p:txBody>
      </p:sp>
      <p:sp>
        <p:nvSpPr>
          <p:cNvPr name="TextBox 14" id="14"/>
          <p:cNvSpPr txBox="true"/>
          <p:nvPr/>
        </p:nvSpPr>
        <p:spPr>
          <a:xfrm rot="0">
            <a:off x="1100966" y="3712344"/>
            <a:ext cx="9869918" cy="370840"/>
          </a:xfrm>
          <a:prstGeom prst="rect">
            <a:avLst/>
          </a:prstGeom>
        </p:spPr>
        <p:txBody>
          <a:bodyPr anchor="t" rtlCol="false" tIns="0" lIns="0" bIns="0" rIns="0">
            <a:spAutoFit/>
          </a:bodyPr>
          <a:lstStyle/>
          <a:p>
            <a:pPr algn="l">
              <a:lnSpc>
                <a:spcPts val="3080"/>
              </a:lnSpc>
            </a:pPr>
            <a:r>
              <a:rPr lang="en-US" sz="2000">
                <a:solidFill>
                  <a:srgbClr val="000000"/>
                </a:solidFill>
                <a:latin typeface="Open Sauce"/>
                <a:ea typeface="Open Sauce"/>
                <a:cs typeface="Open Sauce"/>
                <a:sym typeface="Open Sauce"/>
              </a:rPr>
              <a:t>Qualquer pergunta, estamos a disposição!</a:t>
            </a:r>
          </a:p>
        </p:txBody>
      </p:sp>
      <p:sp>
        <p:nvSpPr>
          <p:cNvPr name="TextBox 15" id="15"/>
          <p:cNvSpPr txBox="true"/>
          <p:nvPr/>
        </p:nvSpPr>
        <p:spPr>
          <a:xfrm rot="0">
            <a:off x="2040309" y="5591175"/>
            <a:ext cx="3181248" cy="291465"/>
          </a:xfrm>
          <a:prstGeom prst="rect">
            <a:avLst/>
          </a:prstGeom>
        </p:spPr>
        <p:txBody>
          <a:bodyPr anchor="t" rtlCol="false" tIns="0" lIns="0" bIns="0" rIns="0">
            <a:spAutoFit/>
          </a:bodyPr>
          <a:lstStyle/>
          <a:p>
            <a:pPr algn="l">
              <a:lnSpc>
                <a:spcPts val="2340"/>
              </a:lnSpc>
            </a:pPr>
            <a:r>
              <a:rPr lang="en-US" sz="1800">
                <a:solidFill>
                  <a:srgbClr val="000000"/>
                </a:solidFill>
                <a:latin typeface="Open Sauce"/>
                <a:ea typeface="Open Sauce"/>
                <a:cs typeface="Open Sauce"/>
                <a:sym typeface="Open Sauce"/>
              </a:rPr>
              <a:t>contato@sereno.com.br</a:t>
            </a:r>
          </a:p>
        </p:txBody>
      </p:sp>
      <p:sp>
        <p:nvSpPr>
          <p:cNvPr name="TextBox 16" id="16"/>
          <p:cNvSpPr txBox="true"/>
          <p:nvPr/>
        </p:nvSpPr>
        <p:spPr>
          <a:xfrm rot="0">
            <a:off x="2040309" y="5124450"/>
            <a:ext cx="2828986" cy="353060"/>
          </a:xfrm>
          <a:prstGeom prst="rect">
            <a:avLst/>
          </a:prstGeom>
        </p:spPr>
        <p:txBody>
          <a:bodyPr anchor="t" rtlCol="false" tIns="0" lIns="0" bIns="0" rIns="0">
            <a:spAutoFit/>
          </a:bodyPr>
          <a:lstStyle/>
          <a:p>
            <a:pPr algn="l">
              <a:lnSpc>
                <a:spcPts val="2859"/>
              </a:lnSpc>
            </a:pPr>
            <a:r>
              <a:rPr lang="en-US" b="true" sz="2199">
                <a:solidFill>
                  <a:srgbClr val="000000"/>
                </a:solidFill>
                <a:latin typeface="Open Sans Bold Bold"/>
                <a:ea typeface="Open Sans Bold Bold"/>
                <a:cs typeface="Open Sans Bold Bold"/>
                <a:sym typeface="Open Sans Bold Bold"/>
              </a:rPr>
              <a:t>EMAIL ADDRESS</a:t>
            </a:r>
          </a:p>
        </p:txBody>
      </p:sp>
      <p:sp>
        <p:nvSpPr>
          <p:cNvPr name="TextBox 17" id="17"/>
          <p:cNvSpPr txBox="true"/>
          <p:nvPr/>
        </p:nvSpPr>
        <p:spPr>
          <a:xfrm rot="0">
            <a:off x="7977273" y="5657101"/>
            <a:ext cx="2532829" cy="291465"/>
          </a:xfrm>
          <a:prstGeom prst="rect">
            <a:avLst/>
          </a:prstGeom>
        </p:spPr>
        <p:txBody>
          <a:bodyPr anchor="t" rtlCol="false" tIns="0" lIns="0" bIns="0" rIns="0">
            <a:spAutoFit/>
          </a:bodyPr>
          <a:lstStyle/>
          <a:p>
            <a:pPr algn="l">
              <a:lnSpc>
                <a:spcPts val="2340"/>
              </a:lnSpc>
            </a:pPr>
            <a:r>
              <a:rPr lang="en-US" sz="1800">
                <a:solidFill>
                  <a:srgbClr val="000000"/>
                </a:solidFill>
                <a:latin typeface="Open Sauce"/>
                <a:ea typeface="Open Sauce"/>
                <a:cs typeface="Open Sauce"/>
                <a:sym typeface="Open Sauce"/>
              </a:rPr>
              <a:t>+55 98 98434-2323</a:t>
            </a:r>
          </a:p>
        </p:txBody>
      </p:sp>
      <p:sp>
        <p:nvSpPr>
          <p:cNvPr name="TextBox 18" id="18"/>
          <p:cNvSpPr txBox="true"/>
          <p:nvPr/>
        </p:nvSpPr>
        <p:spPr>
          <a:xfrm rot="0">
            <a:off x="7977273" y="5137250"/>
            <a:ext cx="2532829" cy="353060"/>
          </a:xfrm>
          <a:prstGeom prst="rect">
            <a:avLst/>
          </a:prstGeom>
        </p:spPr>
        <p:txBody>
          <a:bodyPr anchor="t" rtlCol="false" tIns="0" lIns="0" bIns="0" rIns="0">
            <a:spAutoFit/>
          </a:bodyPr>
          <a:lstStyle/>
          <a:p>
            <a:pPr algn="l">
              <a:lnSpc>
                <a:spcPts val="2859"/>
              </a:lnSpc>
            </a:pPr>
            <a:r>
              <a:rPr lang="en-US" b="true" sz="2199">
                <a:solidFill>
                  <a:srgbClr val="000000"/>
                </a:solidFill>
                <a:latin typeface="Open Sans Bold Bold"/>
                <a:ea typeface="Open Sans Bold Bold"/>
                <a:cs typeface="Open Sans Bold Bold"/>
                <a:sym typeface="Open Sans Bold Bold"/>
              </a:rPr>
              <a:t>PHONE NUMBER</a:t>
            </a:r>
          </a:p>
        </p:txBody>
      </p:sp>
      <p:sp>
        <p:nvSpPr>
          <p:cNvPr name="TextBox 19" id="19"/>
          <p:cNvSpPr txBox="true"/>
          <p:nvPr/>
        </p:nvSpPr>
        <p:spPr>
          <a:xfrm rot="0">
            <a:off x="14034362" y="5137250"/>
            <a:ext cx="2532829" cy="353060"/>
          </a:xfrm>
          <a:prstGeom prst="rect">
            <a:avLst/>
          </a:prstGeom>
        </p:spPr>
        <p:txBody>
          <a:bodyPr anchor="t" rtlCol="false" tIns="0" lIns="0" bIns="0" rIns="0">
            <a:spAutoFit/>
          </a:bodyPr>
          <a:lstStyle/>
          <a:p>
            <a:pPr algn="l">
              <a:lnSpc>
                <a:spcPts val="2859"/>
              </a:lnSpc>
            </a:pPr>
            <a:r>
              <a:rPr lang="en-US" b="true" sz="2199">
                <a:solidFill>
                  <a:srgbClr val="000000"/>
                </a:solidFill>
                <a:latin typeface="Open Sans Bold Bold"/>
                <a:ea typeface="Open Sans Bold Bold"/>
                <a:cs typeface="Open Sans Bold Bold"/>
                <a:sym typeface="Open Sans Bold Bold"/>
              </a:rPr>
              <a:t>WEBSITE</a:t>
            </a:r>
          </a:p>
        </p:txBody>
      </p:sp>
      <p:sp>
        <p:nvSpPr>
          <p:cNvPr name="TextBox 20" id="20"/>
          <p:cNvSpPr txBox="true"/>
          <p:nvPr/>
        </p:nvSpPr>
        <p:spPr>
          <a:xfrm rot="0">
            <a:off x="14005787" y="5651966"/>
            <a:ext cx="3181248" cy="291465"/>
          </a:xfrm>
          <a:prstGeom prst="rect">
            <a:avLst/>
          </a:prstGeom>
        </p:spPr>
        <p:txBody>
          <a:bodyPr anchor="t" rtlCol="false" tIns="0" lIns="0" bIns="0" rIns="0">
            <a:spAutoFit/>
          </a:bodyPr>
          <a:lstStyle/>
          <a:p>
            <a:pPr algn="l">
              <a:lnSpc>
                <a:spcPts val="2340"/>
              </a:lnSpc>
            </a:pPr>
            <a:r>
              <a:rPr lang="en-US" sz="1800">
                <a:solidFill>
                  <a:srgbClr val="000000"/>
                </a:solidFill>
                <a:latin typeface="Open Sauce"/>
                <a:ea typeface="Open Sauce"/>
                <a:cs typeface="Open Sauce"/>
                <a:sym typeface="Open Sauce"/>
              </a:rPr>
              <a:t>www.sereno.com</a:t>
            </a:r>
          </a:p>
        </p:txBody>
      </p:sp>
      <p:sp>
        <p:nvSpPr>
          <p:cNvPr name="TextBox 21" id="21"/>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79</a:t>
            </a:r>
          </a:p>
        </p:txBody>
      </p:sp>
    </p:spTree>
  </p:cSld>
  <p:clrMapOvr>
    <a:masterClrMapping/>
  </p:clrMapOvr>
  <p:transition spd="fast">
    <p:fade/>
  </p:transition>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0122" y="-1486471"/>
            <a:ext cx="7315200" cy="2157984"/>
          </a:xfrm>
          <a:custGeom>
            <a:avLst/>
            <a:gdLst/>
            <a:ahLst/>
            <a:cxnLst/>
            <a:rect r="r" b="b" t="t" l="l"/>
            <a:pathLst>
              <a:path h="2157984" w="7315200">
                <a:moveTo>
                  <a:pt x="0" y="0"/>
                </a:moveTo>
                <a:lnTo>
                  <a:pt x="7315200" y="0"/>
                </a:lnTo>
                <a:lnTo>
                  <a:pt x="7315200" y="2157984"/>
                </a:lnTo>
                <a:lnTo>
                  <a:pt x="0" y="2157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7450167" y="516086"/>
            <a:ext cx="310853" cy="310853"/>
          </a:xfrm>
          <a:custGeom>
            <a:avLst/>
            <a:gdLst/>
            <a:ahLst/>
            <a:cxnLst/>
            <a:rect r="r" b="b" t="t" l="l"/>
            <a:pathLst>
              <a:path h="310853" w="310853">
                <a:moveTo>
                  <a:pt x="0" y="0"/>
                </a:moveTo>
                <a:lnTo>
                  <a:pt x="310853" y="0"/>
                </a:lnTo>
                <a:lnTo>
                  <a:pt x="310853" y="310853"/>
                </a:lnTo>
                <a:lnTo>
                  <a:pt x="0" y="310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04900"/>
            <a:ext cx="6681874" cy="993102"/>
          </a:xfrm>
          <a:prstGeom prst="rect">
            <a:avLst/>
          </a:prstGeom>
        </p:spPr>
        <p:txBody>
          <a:bodyPr anchor="t" rtlCol="false" tIns="0" lIns="0" bIns="0" rIns="0">
            <a:spAutoFit/>
          </a:bodyPr>
          <a:lstStyle/>
          <a:p>
            <a:pPr algn="l">
              <a:lnSpc>
                <a:spcPts val="7602"/>
              </a:lnSpc>
            </a:pPr>
            <a:r>
              <a:rPr lang="en-US" sz="7039" b="true">
                <a:solidFill>
                  <a:srgbClr val="000000"/>
                </a:solidFill>
                <a:latin typeface="Open Sans Bold Bold"/>
                <a:ea typeface="Open Sans Bold Bold"/>
                <a:cs typeface="Open Sans Bold Bold"/>
                <a:sym typeface="Open Sans Bold Bold"/>
              </a:rPr>
              <a:t>REFERÊNCIAS</a:t>
            </a:r>
          </a:p>
        </p:txBody>
      </p:sp>
      <p:sp>
        <p:nvSpPr>
          <p:cNvPr name="TextBox 6" id="6"/>
          <p:cNvSpPr txBox="true"/>
          <p:nvPr/>
        </p:nvSpPr>
        <p:spPr>
          <a:xfrm rot="0">
            <a:off x="1540651" y="2355177"/>
            <a:ext cx="15718649" cy="7758049"/>
          </a:xfrm>
          <a:prstGeom prst="rect">
            <a:avLst/>
          </a:prstGeom>
        </p:spPr>
        <p:txBody>
          <a:bodyPr anchor="t" rtlCol="false" tIns="0" lIns="0" bIns="0" rIns="0">
            <a:spAutoFit/>
          </a:bodyPr>
          <a:lstStyle/>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Fowler, M. UML </a:t>
            </a:r>
            <a:r>
              <a:rPr lang="en-US" b="true" sz="2199">
                <a:solidFill>
                  <a:srgbClr val="000000"/>
                </a:solidFill>
                <a:latin typeface="Open Sans Bold Bold"/>
                <a:ea typeface="Open Sans Bold Bold"/>
                <a:cs typeface="Open Sans Bold Bold"/>
                <a:sym typeface="Open Sans Bold Bold"/>
              </a:rPr>
              <a:t>ESSENCIAL: UM BREVE GUIA PARA A LINGUAGEM-PADRÃO DE MODELAGEM DE OBJETOS. PORTO ALEGRE: BOOKMAN, 2005.</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BOOCH, GRADY; RUMBAUGH, JAMES; JACOBSON, IVAR. UML: GUIA DO USUÁRIO. TRADUÇÃO DE FÁBIO FREITAS DA SILVA. RIO DE JANEIRO: CAMPUS, 2000.</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LUCIDCHART. O QUE É DIAGRAMA DE MÁQUINA DE ESTADOS UML? DISPONÍVEL EM: HTTPS://WWW.LUCIDCHART.COM/PAGES/PT/O-QUE-E-DIAGRAMA-DE-MAQUINA-DE-ESTADOS-UML. ACESSO EM: 10 DEZ. 2024.</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CÂMARA BRASILEIRA DA INDÚSTRIA DA CONSTRUÇÃO (CBIC).INDICADORES IMOBILIÁRIOS NACIONAIS. DISPONÍVEL EM: HTTP://WWW.CBICDADOS.COM.BR/MENU/MERCADO-IMOBILIARIO/INDICADORES-IMOBILIARIOS-NACIONAIS.ACESSO EM: 10 DEZ. 2024.</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GUEDES, G. T. A. UML 2 - UMA ABORDAGEM PRÁTICA. 2ª ED. SÃO PAULO: NOVATEC EDITORA, 2011, 245 P</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MARTINS, J. C. C., “GERENCIANDO PROJETOS DE DESENVOLVIMENTO DE SOFTWARE COM PMI, RUP E UML”, ED. BRASPORT, 2005.</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GRADY BOOCH, JAMES RUMBAUGH, IVAR JACOBSON. UML: GUIA DO USUÁRIO. ELSEVIER BRASIL, 2006.</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WAZLAWICK, RAUL SIDNEI. ANÁLISE E PROJETOS DE SISTEMAS DE INFORMAÇÃO ORIENTADOS A OBJETOS - 2ª ED. CAMPUS, 2010 </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BLAHA, MICHAEL; RUMBAUGH, JAMES. MODELAGEM E PROJETOS BASEADOS EM OBJETOS COM UML 2.ED. CAMPUS. 2ª. EDIÇÃO. RIO DE JANEIRO: 2006.</a:t>
            </a:r>
          </a:p>
          <a:p>
            <a:pPr algn="l">
              <a:lnSpc>
                <a:spcPts val="3277"/>
              </a:lnSpc>
            </a:pPr>
          </a:p>
        </p:txBody>
      </p:sp>
      <p:sp>
        <p:nvSpPr>
          <p:cNvPr name="TextBox 7" id="7"/>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80</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0122" y="-1486471"/>
            <a:ext cx="7315200" cy="2157984"/>
          </a:xfrm>
          <a:custGeom>
            <a:avLst/>
            <a:gdLst/>
            <a:ahLst/>
            <a:cxnLst/>
            <a:rect r="r" b="b" t="t" l="l"/>
            <a:pathLst>
              <a:path h="2157984" w="7315200">
                <a:moveTo>
                  <a:pt x="0" y="0"/>
                </a:moveTo>
                <a:lnTo>
                  <a:pt x="7315200" y="0"/>
                </a:lnTo>
                <a:lnTo>
                  <a:pt x="7315200" y="2157984"/>
                </a:lnTo>
                <a:lnTo>
                  <a:pt x="0" y="2157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7450167" y="516086"/>
            <a:ext cx="310853" cy="310853"/>
          </a:xfrm>
          <a:custGeom>
            <a:avLst/>
            <a:gdLst/>
            <a:ahLst/>
            <a:cxnLst/>
            <a:rect r="r" b="b" t="t" l="l"/>
            <a:pathLst>
              <a:path h="310853" w="310853">
                <a:moveTo>
                  <a:pt x="0" y="0"/>
                </a:moveTo>
                <a:lnTo>
                  <a:pt x="310853" y="0"/>
                </a:lnTo>
                <a:lnTo>
                  <a:pt x="310853" y="310853"/>
                </a:lnTo>
                <a:lnTo>
                  <a:pt x="0" y="310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04900"/>
            <a:ext cx="6681874" cy="993102"/>
          </a:xfrm>
          <a:prstGeom prst="rect">
            <a:avLst/>
          </a:prstGeom>
        </p:spPr>
        <p:txBody>
          <a:bodyPr anchor="t" rtlCol="false" tIns="0" lIns="0" bIns="0" rIns="0">
            <a:spAutoFit/>
          </a:bodyPr>
          <a:lstStyle/>
          <a:p>
            <a:pPr algn="l">
              <a:lnSpc>
                <a:spcPts val="7602"/>
              </a:lnSpc>
            </a:pPr>
            <a:r>
              <a:rPr lang="en-US" sz="7039" b="true">
                <a:solidFill>
                  <a:srgbClr val="000000"/>
                </a:solidFill>
                <a:latin typeface="Open Sans Bold Bold"/>
                <a:ea typeface="Open Sans Bold Bold"/>
                <a:cs typeface="Open Sans Bold Bold"/>
                <a:sym typeface="Open Sans Bold Bold"/>
              </a:rPr>
              <a:t>REFERÊNCIAS</a:t>
            </a:r>
          </a:p>
        </p:txBody>
      </p:sp>
      <p:sp>
        <p:nvSpPr>
          <p:cNvPr name="TextBox 6" id="6"/>
          <p:cNvSpPr txBox="true"/>
          <p:nvPr/>
        </p:nvSpPr>
        <p:spPr>
          <a:xfrm rot="0">
            <a:off x="1540651" y="2355177"/>
            <a:ext cx="15718649" cy="4891024"/>
          </a:xfrm>
          <a:prstGeom prst="rect">
            <a:avLst/>
          </a:prstGeom>
        </p:spPr>
        <p:txBody>
          <a:bodyPr anchor="t" rtlCol="false" tIns="0" lIns="0" bIns="0" rIns="0">
            <a:spAutoFit/>
          </a:bodyPr>
          <a:lstStyle/>
          <a:p>
            <a:pPr algn="l">
              <a:lnSpc>
                <a:spcPts val="3277"/>
              </a:lnSpc>
            </a:pPr>
            <a:r>
              <a:rPr lang="en-US" sz="2199" b="true">
                <a:solidFill>
                  <a:srgbClr val="000000"/>
                </a:solidFill>
                <a:latin typeface="Open Sans Bold Bold"/>
                <a:ea typeface="Open Sans Bold Bold"/>
                <a:cs typeface="Open Sans Bold Bold"/>
                <a:sym typeface="Open Sans Bold Bold"/>
              </a:rPr>
              <a:t>RECONHECIMENTOS E DIREITOS AUTORAIS</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@autor: Antonio Neto Moura Melo, Alexsandro Nogueira Costa Filho, Carla Sofia Santos Ribeiro, Emerson Paulo Pinheiro Muniz, Marcos Davi Taveira de Sousa</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@contato: alexsandro.nogueira@discente.ufma.br, antonio.nmm@discente.ufma.br, carla.sofia@discente.ufma.br, emerson.muniz@discente.ufma.br, marcos.davi@discente.ufma.br</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@data última versão: 28/01/2025</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@versão: 1.0</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@outros repositórios: https://github.com/ememuniz/portal_de_criptos.git</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@Agradecimentos: Universidade Federal do Maranhão (UFMA), Professor Doutor Thales Levi Azevedo Valente, e colegas de curso.</a:t>
            </a:r>
          </a:p>
          <a:p>
            <a:pPr algn="l">
              <a:lnSpc>
                <a:spcPts val="3277"/>
              </a:lnSpc>
            </a:pPr>
          </a:p>
        </p:txBody>
      </p:sp>
      <p:sp>
        <p:nvSpPr>
          <p:cNvPr name="TextBox 7" id="7"/>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80</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0122" y="-1486471"/>
            <a:ext cx="7315200" cy="2157984"/>
          </a:xfrm>
          <a:custGeom>
            <a:avLst/>
            <a:gdLst/>
            <a:ahLst/>
            <a:cxnLst/>
            <a:rect r="r" b="b" t="t" l="l"/>
            <a:pathLst>
              <a:path h="2157984" w="7315200">
                <a:moveTo>
                  <a:pt x="0" y="0"/>
                </a:moveTo>
                <a:lnTo>
                  <a:pt x="7315200" y="0"/>
                </a:lnTo>
                <a:lnTo>
                  <a:pt x="7315200" y="2157984"/>
                </a:lnTo>
                <a:lnTo>
                  <a:pt x="0" y="2157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7450167" y="516086"/>
            <a:ext cx="310853" cy="310853"/>
          </a:xfrm>
          <a:custGeom>
            <a:avLst/>
            <a:gdLst/>
            <a:ahLst/>
            <a:cxnLst/>
            <a:rect r="r" b="b" t="t" l="l"/>
            <a:pathLst>
              <a:path h="310853" w="310853">
                <a:moveTo>
                  <a:pt x="0" y="0"/>
                </a:moveTo>
                <a:lnTo>
                  <a:pt x="310853" y="0"/>
                </a:lnTo>
                <a:lnTo>
                  <a:pt x="310853" y="310853"/>
                </a:lnTo>
                <a:lnTo>
                  <a:pt x="0" y="310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04900"/>
            <a:ext cx="6681874" cy="993102"/>
          </a:xfrm>
          <a:prstGeom prst="rect">
            <a:avLst/>
          </a:prstGeom>
        </p:spPr>
        <p:txBody>
          <a:bodyPr anchor="t" rtlCol="false" tIns="0" lIns="0" bIns="0" rIns="0">
            <a:spAutoFit/>
          </a:bodyPr>
          <a:lstStyle/>
          <a:p>
            <a:pPr algn="l">
              <a:lnSpc>
                <a:spcPts val="7602"/>
              </a:lnSpc>
            </a:pPr>
            <a:r>
              <a:rPr lang="en-US" sz="7039" b="true">
                <a:solidFill>
                  <a:srgbClr val="000000"/>
                </a:solidFill>
                <a:latin typeface="Open Sans Bold Bold"/>
                <a:ea typeface="Open Sans Bold Bold"/>
                <a:cs typeface="Open Sans Bold Bold"/>
                <a:sym typeface="Open Sans Bold Bold"/>
              </a:rPr>
              <a:t>REFERÊNCIAS</a:t>
            </a:r>
          </a:p>
        </p:txBody>
      </p:sp>
      <p:sp>
        <p:nvSpPr>
          <p:cNvPr name="TextBox 6" id="6"/>
          <p:cNvSpPr txBox="true"/>
          <p:nvPr/>
        </p:nvSpPr>
        <p:spPr>
          <a:xfrm rot="0">
            <a:off x="1540651" y="2355177"/>
            <a:ext cx="15718649" cy="7348474"/>
          </a:xfrm>
          <a:prstGeom prst="rect">
            <a:avLst/>
          </a:prstGeom>
        </p:spPr>
        <p:txBody>
          <a:bodyPr anchor="t" rtlCol="false" tIns="0" lIns="0" bIns="0" rIns="0">
            <a:spAutoFit/>
          </a:bodyPr>
          <a:lstStyle/>
          <a:p>
            <a:pPr algn="l">
              <a:lnSpc>
                <a:spcPts val="3277"/>
              </a:lnSpc>
            </a:pPr>
            <a:r>
              <a:rPr lang="en-US" sz="2199" b="true">
                <a:solidFill>
                  <a:srgbClr val="000000"/>
                </a:solidFill>
                <a:latin typeface="Open Sans Bold Bold"/>
                <a:ea typeface="Open Sans Bold Bold"/>
                <a:cs typeface="Open Sans Bold Bold"/>
                <a:sym typeface="Open Sans Bold Bold"/>
              </a:rPr>
              <a:t>Copyright/License</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Este material é resultado de um trabalho acadêmico para a disciplina "NOME_DISCIPLINA", sob a orientação do professor Dr. THALES LEVI AZEVEDO VALENTE, semestre letivo 2024.2,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pPr algn="l">
              <a:lnSpc>
                <a:spcPts val="3277"/>
              </a:lnSpc>
            </a:pPr>
          </a:p>
        </p:txBody>
      </p:sp>
      <p:sp>
        <p:nvSpPr>
          <p:cNvPr name="TextBox 7" id="7"/>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80</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0122" y="-1486471"/>
            <a:ext cx="7315200" cy="2157984"/>
          </a:xfrm>
          <a:custGeom>
            <a:avLst/>
            <a:gdLst/>
            <a:ahLst/>
            <a:cxnLst/>
            <a:rect r="r" b="b" t="t" l="l"/>
            <a:pathLst>
              <a:path h="2157984" w="7315200">
                <a:moveTo>
                  <a:pt x="0" y="0"/>
                </a:moveTo>
                <a:lnTo>
                  <a:pt x="7315200" y="0"/>
                </a:lnTo>
                <a:lnTo>
                  <a:pt x="7315200" y="2157984"/>
                </a:lnTo>
                <a:lnTo>
                  <a:pt x="0" y="2157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17450167" y="516086"/>
            <a:ext cx="310853" cy="310853"/>
          </a:xfrm>
          <a:custGeom>
            <a:avLst/>
            <a:gdLst/>
            <a:ahLst/>
            <a:cxnLst/>
            <a:rect r="r" b="b" t="t" l="l"/>
            <a:pathLst>
              <a:path h="310853" w="310853">
                <a:moveTo>
                  <a:pt x="0" y="0"/>
                </a:moveTo>
                <a:lnTo>
                  <a:pt x="310853" y="0"/>
                </a:lnTo>
                <a:lnTo>
                  <a:pt x="310853" y="310853"/>
                </a:lnTo>
                <a:lnTo>
                  <a:pt x="0" y="310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1104900"/>
            <a:ext cx="6681874" cy="993102"/>
          </a:xfrm>
          <a:prstGeom prst="rect">
            <a:avLst/>
          </a:prstGeom>
        </p:spPr>
        <p:txBody>
          <a:bodyPr anchor="t" rtlCol="false" tIns="0" lIns="0" bIns="0" rIns="0">
            <a:spAutoFit/>
          </a:bodyPr>
          <a:lstStyle/>
          <a:p>
            <a:pPr algn="l">
              <a:lnSpc>
                <a:spcPts val="7602"/>
              </a:lnSpc>
            </a:pPr>
            <a:r>
              <a:rPr lang="en-US" sz="7039" b="true">
                <a:solidFill>
                  <a:srgbClr val="000000"/>
                </a:solidFill>
                <a:latin typeface="Open Sans Bold Bold"/>
                <a:ea typeface="Open Sans Bold Bold"/>
                <a:cs typeface="Open Sans Bold Bold"/>
                <a:sym typeface="Open Sans Bold Bold"/>
              </a:rPr>
              <a:t>REFERÊNCIAS</a:t>
            </a:r>
          </a:p>
        </p:txBody>
      </p:sp>
      <p:sp>
        <p:nvSpPr>
          <p:cNvPr name="TextBox 6" id="6"/>
          <p:cNvSpPr txBox="true"/>
          <p:nvPr/>
        </p:nvSpPr>
        <p:spPr>
          <a:xfrm rot="0">
            <a:off x="1540651" y="2355177"/>
            <a:ext cx="15718649" cy="4481449"/>
          </a:xfrm>
          <a:prstGeom prst="rect">
            <a:avLst/>
          </a:prstGeom>
        </p:spPr>
        <p:txBody>
          <a:bodyPr anchor="t" rtlCol="false" tIns="0" lIns="0" bIns="0" rIns="0">
            <a:spAutoFit/>
          </a:bodyPr>
          <a:lstStyle/>
          <a:p>
            <a:pPr algn="l">
              <a:lnSpc>
                <a:spcPts val="3277"/>
              </a:lnSpc>
            </a:pPr>
            <a:r>
              <a:rPr lang="en-US" sz="2199" b="true">
                <a:solidFill>
                  <a:srgbClr val="000000"/>
                </a:solidFill>
                <a:latin typeface="Open Sans Bold Bold"/>
                <a:ea typeface="Open Sans Bold Bold"/>
                <a:cs typeface="Open Sans Bold Bold"/>
                <a:sym typeface="Open Sans Bold Bold"/>
              </a:rPr>
              <a:t>Copyright/License</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Este aviso de direitos autorais e este aviso de permissão devem ser incluídos em todas as cópias ou partes substanciais do Software.</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pPr algn="l" marL="474979" indent="-237490" lvl="1">
              <a:lnSpc>
                <a:spcPts val="3277"/>
              </a:lnSpc>
              <a:buFont typeface="Arial"/>
              <a:buChar char="•"/>
            </a:pPr>
            <a:r>
              <a:rPr lang="en-US" b="true" sz="2199">
                <a:solidFill>
                  <a:srgbClr val="000000"/>
                </a:solidFill>
                <a:latin typeface="Open Sans Bold Bold"/>
                <a:ea typeface="Open Sans Bold Bold"/>
                <a:cs typeface="Open Sans Bold Bold"/>
                <a:sym typeface="Open Sans Bold Bold"/>
              </a:rPr>
              <a:t>Para mais informações sobre a Licença MIT: https://opensource.org/licenses/MIT</a:t>
            </a:r>
          </a:p>
          <a:p>
            <a:pPr algn="l">
              <a:lnSpc>
                <a:spcPts val="3277"/>
              </a:lnSpc>
            </a:pPr>
          </a:p>
        </p:txBody>
      </p:sp>
      <p:sp>
        <p:nvSpPr>
          <p:cNvPr name="TextBox 7" id="7"/>
          <p:cNvSpPr txBox="true"/>
          <p:nvPr/>
        </p:nvSpPr>
        <p:spPr>
          <a:xfrm rot="0">
            <a:off x="177408" y="9299514"/>
            <a:ext cx="851292" cy="662941"/>
          </a:xfrm>
          <a:prstGeom prst="rect">
            <a:avLst/>
          </a:prstGeom>
        </p:spPr>
        <p:txBody>
          <a:bodyPr anchor="t" rtlCol="false" tIns="0" lIns="0" bIns="0" rIns="0">
            <a:spAutoFit/>
          </a:bodyPr>
          <a:lstStyle/>
          <a:p>
            <a:pPr algn="l">
              <a:lnSpc>
                <a:spcPts val="5459"/>
              </a:lnSpc>
            </a:pPr>
            <a:r>
              <a:rPr lang="en-US" sz="3899" b="true">
                <a:solidFill>
                  <a:srgbClr val="00204B"/>
                </a:solidFill>
                <a:latin typeface="Open Sans Bold"/>
                <a:ea typeface="Open Sans Bold"/>
                <a:cs typeface="Open Sans Bold"/>
                <a:sym typeface="Open Sans Bold"/>
              </a:rPr>
              <a:t>80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51753" y="9565847"/>
            <a:ext cx="4033397" cy="3418304"/>
          </a:xfrm>
          <a:custGeom>
            <a:avLst/>
            <a:gdLst/>
            <a:ahLst/>
            <a:cxnLst/>
            <a:rect r="r" b="b" t="t" l="l"/>
            <a:pathLst>
              <a:path h="3418304" w="4033397">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6332250" cy="4691102"/>
          </a:xfrm>
          <a:custGeom>
            <a:avLst/>
            <a:gdLst/>
            <a:ahLst/>
            <a:cxnLst/>
            <a:rect r="r" b="b" t="t" l="l"/>
            <a:pathLst>
              <a:path h="4691102" w="6332250">
                <a:moveTo>
                  <a:pt x="0" y="0"/>
                </a:moveTo>
                <a:lnTo>
                  <a:pt x="6332250" y="0"/>
                </a:lnTo>
                <a:lnTo>
                  <a:pt x="6332250" y="4691102"/>
                </a:lnTo>
                <a:lnTo>
                  <a:pt x="0" y="4691102"/>
                </a:lnTo>
                <a:lnTo>
                  <a:pt x="0" y="0"/>
                </a:lnTo>
                <a:close/>
              </a:path>
            </a:pathLst>
          </a:custGeom>
          <a:blipFill>
            <a:blip r:embed="rId4"/>
            <a:stretch>
              <a:fillRect l="-15851" t="0" r="-15851" b="0"/>
            </a:stretch>
          </a:blipFill>
        </p:spPr>
      </p:sp>
      <p:sp>
        <p:nvSpPr>
          <p:cNvPr name="Freeform 4" id="4"/>
          <p:cNvSpPr/>
          <p:nvPr/>
        </p:nvSpPr>
        <p:spPr>
          <a:xfrm flipH="false" flipV="false" rot="0">
            <a:off x="17259300" y="314325"/>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442568" y="462600"/>
            <a:ext cx="347839" cy="417825"/>
          </a:xfrm>
          <a:custGeom>
            <a:avLst/>
            <a:gdLst/>
            <a:ahLst/>
            <a:cxnLst/>
            <a:rect r="r" b="b" t="t" l="l"/>
            <a:pathLst>
              <a:path h="417825" w="347839">
                <a:moveTo>
                  <a:pt x="0" y="0"/>
                </a:moveTo>
                <a:lnTo>
                  <a:pt x="347839" y="0"/>
                </a:lnTo>
                <a:lnTo>
                  <a:pt x="347839" y="417825"/>
                </a:lnTo>
                <a:lnTo>
                  <a:pt x="0" y="4178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780030" y="4844054"/>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780030" y="6828336"/>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780030" y="6545438"/>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780030" y="626254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7780030" y="597964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7780030" y="5692748"/>
            <a:ext cx="449044" cy="282898"/>
          </a:xfrm>
          <a:custGeom>
            <a:avLst/>
            <a:gdLst/>
            <a:ahLst/>
            <a:cxnLst/>
            <a:rect r="r" b="b" t="t" l="l"/>
            <a:pathLst>
              <a:path h="282898" w="449044">
                <a:moveTo>
                  <a:pt x="0" y="0"/>
                </a:moveTo>
                <a:lnTo>
                  <a:pt x="449044" y="0"/>
                </a:lnTo>
                <a:lnTo>
                  <a:pt x="449044" y="282897"/>
                </a:lnTo>
                <a:lnTo>
                  <a:pt x="0" y="2828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7780030" y="5409850"/>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780030" y="5126952"/>
            <a:ext cx="449044" cy="282898"/>
          </a:xfrm>
          <a:custGeom>
            <a:avLst/>
            <a:gdLst/>
            <a:ahLst/>
            <a:cxnLst/>
            <a:rect r="r" b="b" t="t" l="l"/>
            <a:pathLst>
              <a:path h="282898" w="449044">
                <a:moveTo>
                  <a:pt x="0" y="0"/>
                </a:moveTo>
                <a:lnTo>
                  <a:pt x="449044" y="0"/>
                </a:lnTo>
                <a:lnTo>
                  <a:pt x="449044" y="282898"/>
                </a:lnTo>
                <a:lnTo>
                  <a:pt x="0" y="2828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8530669" y="1651835"/>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8530669" y="3641154"/>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3303622" y="1651835"/>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8530669" y="5624769"/>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13303622" y="5692748"/>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0">
            <a:off x="8530669" y="7619792"/>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0" id="20"/>
          <p:cNvSpPr/>
          <p:nvPr/>
        </p:nvSpPr>
        <p:spPr>
          <a:xfrm flipH="false" flipV="false" rot="0">
            <a:off x="13303622" y="7611235"/>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1" id="21"/>
          <p:cNvSpPr/>
          <p:nvPr/>
        </p:nvSpPr>
        <p:spPr>
          <a:xfrm flipH="false" flipV="false" rot="0">
            <a:off x="13303622" y="3638302"/>
            <a:ext cx="857250" cy="857250"/>
          </a:xfrm>
          <a:custGeom>
            <a:avLst/>
            <a:gdLst/>
            <a:ahLst/>
            <a:cxnLst/>
            <a:rect r="r" b="b" t="t" l="l"/>
            <a:pathLst>
              <a:path h="857250" w="857250">
                <a:moveTo>
                  <a:pt x="0" y="0"/>
                </a:moveTo>
                <a:lnTo>
                  <a:pt x="857250" y="0"/>
                </a:lnTo>
                <a:lnTo>
                  <a:pt x="857250" y="857250"/>
                </a:lnTo>
                <a:lnTo>
                  <a:pt x="0" y="85725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22" id="22"/>
          <p:cNvSpPr txBox="true"/>
          <p:nvPr/>
        </p:nvSpPr>
        <p:spPr>
          <a:xfrm rot="0">
            <a:off x="1028700" y="6111566"/>
            <a:ext cx="6332230" cy="1716913"/>
          </a:xfrm>
          <a:prstGeom prst="rect">
            <a:avLst/>
          </a:prstGeom>
        </p:spPr>
        <p:txBody>
          <a:bodyPr anchor="t" rtlCol="false" tIns="0" lIns="0" bIns="0" rIns="0">
            <a:spAutoFit/>
          </a:bodyPr>
          <a:lstStyle/>
          <a:p>
            <a:pPr algn="ctr">
              <a:lnSpc>
                <a:spcPts val="6776"/>
              </a:lnSpc>
            </a:pPr>
            <a:r>
              <a:rPr lang="en-US" b="true" sz="5600">
                <a:solidFill>
                  <a:srgbClr val="000000"/>
                </a:solidFill>
                <a:latin typeface="Open Sans Bold Bold"/>
                <a:ea typeface="Open Sans Bold Bold"/>
                <a:cs typeface="Open Sans Bold Bold"/>
                <a:sym typeface="Open Sans Bold Bold"/>
              </a:rPr>
              <a:t>REQUISITOS FUNCIONAIS</a:t>
            </a:r>
          </a:p>
        </p:txBody>
      </p:sp>
      <p:sp>
        <p:nvSpPr>
          <p:cNvPr name="TextBox 23" id="23"/>
          <p:cNvSpPr txBox="true"/>
          <p:nvPr/>
        </p:nvSpPr>
        <p:spPr>
          <a:xfrm rot="0">
            <a:off x="9546217" y="1547060"/>
            <a:ext cx="3795506"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Sistema de Login e Cadastro de Usuário</a:t>
            </a:r>
          </a:p>
        </p:txBody>
      </p:sp>
      <p:sp>
        <p:nvSpPr>
          <p:cNvPr name="TextBox 24" id="24"/>
          <p:cNvSpPr txBox="true"/>
          <p:nvPr/>
        </p:nvSpPr>
        <p:spPr>
          <a:xfrm rot="0">
            <a:off x="9546217" y="3592386"/>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Gerenciamento de Cripto </a:t>
            </a:r>
          </a:p>
        </p:txBody>
      </p:sp>
      <p:sp>
        <p:nvSpPr>
          <p:cNvPr name="TextBox 25" id="25"/>
          <p:cNvSpPr txBox="true"/>
          <p:nvPr/>
        </p:nvSpPr>
        <p:spPr>
          <a:xfrm rot="0">
            <a:off x="14285890" y="1547060"/>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Gerenciamento de Carteira</a:t>
            </a:r>
          </a:p>
        </p:txBody>
      </p:sp>
      <p:sp>
        <p:nvSpPr>
          <p:cNvPr name="TextBox 26" id="26"/>
          <p:cNvSpPr txBox="true"/>
          <p:nvPr/>
        </p:nvSpPr>
        <p:spPr>
          <a:xfrm rot="0">
            <a:off x="14285890" y="3457897"/>
            <a:ext cx="3824701" cy="137274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Gerenciamento de Quadro de informações de Criptos</a:t>
            </a:r>
          </a:p>
        </p:txBody>
      </p:sp>
      <p:sp>
        <p:nvSpPr>
          <p:cNvPr name="TextBox 27" id="27"/>
          <p:cNvSpPr txBox="true"/>
          <p:nvPr/>
        </p:nvSpPr>
        <p:spPr>
          <a:xfrm rot="0">
            <a:off x="285522" y="8337551"/>
            <a:ext cx="7962602" cy="1771904"/>
          </a:xfrm>
          <a:prstGeom prst="rect">
            <a:avLst/>
          </a:prstGeom>
        </p:spPr>
        <p:txBody>
          <a:bodyPr anchor="t" rtlCol="false" tIns="0" lIns="0" bIns="0" rIns="0">
            <a:spAutoFit/>
          </a:bodyPr>
          <a:lstStyle/>
          <a:p>
            <a:pPr algn="just">
              <a:lnSpc>
                <a:spcPts val="3695"/>
              </a:lnSpc>
            </a:pPr>
            <a:r>
              <a:rPr lang="en-US" sz="2399">
                <a:solidFill>
                  <a:srgbClr val="000000"/>
                </a:solidFill>
                <a:latin typeface="Open Sauce"/>
                <a:ea typeface="Open Sauce"/>
                <a:cs typeface="Open Sauce"/>
                <a:sym typeface="Open Sauce"/>
              </a:rPr>
              <a:t>Descrição das funcionalidades e comportamentos necessários para atender usuários e  seus objetivos do negócio.</a:t>
            </a:r>
          </a:p>
          <a:p>
            <a:pPr algn="just">
              <a:lnSpc>
                <a:spcPts val="3080"/>
              </a:lnSpc>
            </a:pPr>
          </a:p>
        </p:txBody>
      </p:sp>
      <p:sp>
        <p:nvSpPr>
          <p:cNvPr name="TextBox 28" id="28"/>
          <p:cNvSpPr txBox="true"/>
          <p:nvPr/>
        </p:nvSpPr>
        <p:spPr>
          <a:xfrm rot="0">
            <a:off x="9546217" y="5885521"/>
            <a:ext cx="3080363"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Comparar Cripto</a:t>
            </a:r>
          </a:p>
        </p:txBody>
      </p:sp>
      <p:sp>
        <p:nvSpPr>
          <p:cNvPr name="TextBox 29" id="29"/>
          <p:cNvSpPr txBox="true"/>
          <p:nvPr/>
        </p:nvSpPr>
        <p:spPr>
          <a:xfrm rot="0">
            <a:off x="14285890" y="5711581"/>
            <a:ext cx="3080363" cy="906018"/>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Gerenciamento de Alertas</a:t>
            </a:r>
          </a:p>
        </p:txBody>
      </p:sp>
      <p:sp>
        <p:nvSpPr>
          <p:cNvPr name="TextBox 30" id="30"/>
          <p:cNvSpPr txBox="true"/>
          <p:nvPr/>
        </p:nvSpPr>
        <p:spPr>
          <a:xfrm rot="0">
            <a:off x="9546217" y="7786392"/>
            <a:ext cx="3080363"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Visualizar Noticias</a:t>
            </a:r>
          </a:p>
        </p:txBody>
      </p:sp>
      <p:sp>
        <p:nvSpPr>
          <p:cNvPr name="TextBox 31" id="31"/>
          <p:cNvSpPr txBox="true"/>
          <p:nvPr/>
        </p:nvSpPr>
        <p:spPr>
          <a:xfrm rot="0">
            <a:off x="14285890" y="7746294"/>
            <a:ext cx="3080363" cy="439293"/>
          </a:xfrm>
          <a:prstGeom prst="rect">
            <a:avLst/>
          </a:prstGeom>
        </p:spPr>
        <p:txBody>
          <a:bodyPr anchor="t" rtlCol="false" tIns="0" lIns="0" bIns="0" rIns="0">
            <a:spAutoFit/>
          </a:bodyPr>
          <a:lstStyle/>
          <a:p>
            <a:pPr algn="l">
              <a:lnSpc>
                <a:spcPts val="3695"/>
              </a:lnSpc>
            </a:pPr>
            <a:r>
              <a:rPr lang="en-US" sz="2399" b="true">
                <a:solidFill>
                  <a:srgbClr val="000000"/>
                </a:solidFill>
                <a:latin typeface="Open Sauce Bold"/>
                <a:ea typeface="Open Sauce Bold"/>
                <a:cs typeface="Open Sauce Bold"/>
                <a:sym typeface="Open Sauce Bold"/>
              </a:rPr>
              <a:t>Alterar Idioma</a:t>
            </a:r>
          </a:p>
        </p:txBody>
      </p:sp>
      <p:sp>
        <p:nvSpPr>
          <p:cNvPr name="TextBox 32" id="32"/>
          <p:cNvSpPr txBox="true"/>
          <p:nvPr/>
        </p:nvSpPr>
        <p:spPr>
          <a:xfrm rot="0">
            <a:off x="17436708" y="9353550"/>
            <a:ext cx="851292" cy="662941"/>
          </a:xfrm>
          <a:prstGeom prst="rect">
            <a:avLst/>
          </a:prstGeom>
        </p:spPr>
        <p:txBody>
          <a:bodyPr anchor="t" rtlCol="false" tIns="0" lIns="0" bIns="0" rIns="0">
            <a:spAutoFit/>
          </a:bodyPr>
          <a:lstStyle/>
          <a:p>
            <a:pPr algn="l">
              <a:lnSpc>
                <a:spcPts val="5459"/>
              </a:lnSpc>
            </a:pPr>
            <a:r>
              <a:rPr lang="en-US" sz="3899" b="true">
                <a:solidFill>
                  <a:srgbClr val="FFDE59"/>
                </a:solidFill>
                <a:latin typeface="Open Sans Bold"/>
                <a:ea typeface="Open Sans Bold"/>
                <a:cs typeface="Open Sans Bold"/>
                <a:sym typeface="Open Sans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DAGZkFA7CRM</dc:identifier>
  <dcterms:modified xsi:type="dcterms:W3CDTF">2011-08-01T06:04:30Z</dcterms:modified>
  <cp:revision>1</cp:revision>
  <dc:title>Sereno - Portal de Criptomoedas</dc:title>
</cp:coreProperties>
</file>